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8" r:id="rId5"/>
    <p:sldId id="322" r:id="rId6"/>
    <p:sldId id="317" r:id="rId7"/>
    <p:sldId id="301" r:id="rId8"/>
    <p:sldId id="302" r:id="rId9"/>
    <p:sldId id="315" r:id="rId10"/>
    <p:sldId id="261" r:id="rId11"/>
    <p:sldId id="313" r:id="rId12"/>
    <p:sldId id="319" r:id="rId13"/>
    <p:sldId id="263" r:id="rId14"/>
    <p:sldId id="262" r:id="rId15"/>
    <p:sldId id="320" r:id="rId16"/>
    <p:sldId id="304"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0114" autoAdjust="0"/>
  </p:normalViewPr>
  <p:slideViewPr>
    <p:cSldViewPr>
      <p:cViewPr varScale="1">
        <p:scale>
          <a:sx n="76" d="100"/>
          <a:sy n="76" d="100"/>
        </p:scale>
        <p:origin x="25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05/12/2023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Introductory slide: Water Safety Workshop for the Primary Level </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a:t>
            </a:fld>
            <a:endParaRPr lang="en-GB" dirty="0"/>
          </a:p>
        </p:txBody>
      </p:sp>
    </p:spTree>
    <p:extLst>
      <p:ext uri="{BB962C8B-B14F-4D97-AF65-F5344CB8AC3E}">
        <p14:creationId xmlns:p14="http://schemas.microsoft.com/office/powerpoint/2010/main" val="262684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this slide which covers the different stages of ‘cold-water shock:</a:t>
            </a:r>
          </a:p>
          <a:p>
            <a:endParaRPr lang="en-GB" dirty="0"/>
          </a:p>
          <a:p>
            <a:r>
              <a:rPr lang="en-GB" dirty="0"/>
              <a:t>This slide shows how cold-water shock affects your body at various stages. </a:t>
            </a:r>
          </a:p>
          <a:p>
            <a:br>
              <a:rPr lang="en-GB" dirty="0"/>
            </a:br>
            <a:r>
              <a:rPr lang="en-GB" dirty="0"/>
              <a:t>You may wish to ask the young people if they have ever fallen into or jumped into water: how did this feel? Did they panic? Did they get a fright?</a:t>
            </a:r>
          </a:p>
          <a:p>
            <a:endParaRPr lang="en-GB" dirty="0"/>
          </a:p>
          <a:p>
            <a:pPr marL="171450" indent="-171450">
              <a:buFont typeface="Arial" panose="020B0604020202020204" pitchFamily="34" charset="0"/>
              <a:buChar char="•"/>
            </a:pPr>
            <a:r>
              <a:rPr lang="en-GB" dirty="0"/>
              <a:t>Scotland’s waters are cold year-round: anything below 15°C is defined as cold water and can seriously affect your breathing and movement, so the risk is significant most of the year.</a:t>
            </a:r>
          </a:p>
          <a:p>
            <a:pPr marL="171450" indent="-171450">
              <a:buFont typeface="Arial" panose="020B0604020202020204" pitchFamily="34" charset="0"/>
              <a:buChar char="•"/>
            </a:pPr>
            <a:r>
              <a:rPr lang="en-GB" dirty="0"/>
              <a:t>The average temperature of the sea around the UK and Ireland is about 12°C. </a:t>
            </a:r>
          </a:p>
          <a:p>
            <a:endParaRPr lang="en-GB" dirty="0"/>
          </a:p>
          <a:p>
            <a:endParaRPr lang="en-GB" dirty="0"/>
          </a:p>
          <a:p>
            <a:r>
              <a:rPr lang="en-GB" b="1" dirty="0"/>
              <a:t>Challenge questions</a:t>
            </a:r>
          </a:p>
          <a:p>
            <a:pPr lvl="0"/>
            <a:r>
              <a:rPr lang="en-GB" sz="1200" kern="1200" dirty="0">
                <a:solidFill>
                  <a:schemeClr val="tx1"/>
                </a:solidFill>
                <a:effectLst/>
                <a:latin typeface="+mn-lt"/>
                <a:ea typeface="+mn-ea"/>
                <a:cs typeface="+mn-cs"/>
              </a:rPr>
              <a:t>Is anyone surprised by this?</a:t>
            </a:r>
          </a:p>
          <a:p>
            <a:pPr lvl="0"/>
            <a:r>
              <a:rPr lang="en-GB" sz="1200" kern="1200" dirty="0">
                <a:solidFill>
                  <a:schemeClr val="tx1"/>
                </a:solidFill>
                <a:effectLst/>
                <a:latin typeface="+mn-lt"/>
                <a:ea typeface="+mn-ea"/>
                <a:cs typeface="+mn-cs"/>
              </a:rPr>
              <a:t>What would you do to calm yourself down if you fell into cold water? (Float with arms and legs extended and head back and stay floating until your breathing is calm and you can swim to safety or call for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Why is it dangerous to panic when you’re in water? (You could inhale water if breathing quickly and also tire yourself out – it’s much better to float until the feeling of panic has passed)</a:t>
            </a:r>
          </a:p>
          <a:p>
            <a:r>
              <a:rPr lang="en-GB" sz="1200" kern="1200" dirty="0">
                <a:solidFill>
                  <a:schemeClr val="tx1"/>
                </a:solidFill>
                <a:effectLst/>
                <a:latin typeface="+mn-lt"/>
                <a:ea typeface="+mn-ea"/>
                <a:cs typeface="+mn-cs"/>
              </a:rPr>
              <a:t>How could floating on your back save your life? </a:t>
            </a:r>
            <a:r>
              <a:rPr lang="en-GB" dirty="0">
                <a:effectLst/>
              </a:rPr>
              <a:t> (It allows your body time to get over the initial feelings of cold water shock and then call for help of swim to safety)</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We will now discuss what to do if you get into difficulty in the water.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Toni Shaw is a Paralympic Athlete swimmer. Explain that they will be listening to Toni Shaw’s advice on what to do if you get into difficulty in the water.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Refer to the drawing of the person in the water floating on their back.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You may wish to go through the questions.</a:t>
            </a:r>
          </a:p>
          <a:p>
            <a:pPr marL="171450" indent="-171450">
              <a:buFontTx/>
              <a:buChar char="-"/>
            </a:pPr>
            <a:r>
              <a:rPr lang="en-GB" sz="1200" b="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How would you react if you fell into cold-water?</a:t>
            </a:r>
          </a:p>
          <a:p>
            <a:pPr marL="171450" indent="-171450">
              <a:buFontTx/>
              <a:buChar char="-"/>
            </a:pPr>
            <a:r>
              <a:rPr lang="en-GB" sz="1200" b="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What emotions might you feel?</a:t>
            </a:r>
          </a:p>
          <a:p>
            <a:pPr marL="171450" indent="-171450">
              <a:buFontTx/>
              <a:buChar char="-"/>
            </a:pPr>
            <a:r>
              <a:rPr lang="en-GB" sz="1200" b="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How would your body feel?</a:t>
            </a:r>
          </a:p>
          <a:p>
            <a:pPr marL="171450" indent="-171450">
              <a:buFontTx/>
              <a:buChar char="-"/>
            </a:pPr>
            <a:endParaRPr lang="en-GB" sz="1200" b="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FontTx/>
              <a:buNone/>
            </a:pPr>
            <a:r>
              <a:rPr lang="en-GB" sz="1200" b="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Key points to recap: </a:t>
            </a:r>
          </a:p>
          <a:p>
            <a:pPr marL="0" indent="0">
              <a:buFontTx/>
              <a:buNone/>
            </a:pPr>
            <a:endParaRPr lang="en-GB" sz="1200" b="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ts val="1880"/>
              </a:lnSpc>
              <a:buFont typeface="Arial" panose="020B0604020202020204" pitchFamily="34" charset="0"/>
              <a:buChar char="•"/>
            </a:pPr>
            <a:r>
              <a:rPr lang="en-GB" sz="1200" dirty="0">
                <a:solidFill>
                  <a:schemeClr val="tx1">
                    <a:lumMod val="65000"/>
                    <a:lumOff val="35000"/>
                  </a:schemeClr>
                </a:solidFill>
                <a:latin typeface="Helvetica" pitchFamily="2" charset="0"/>
              </a:rPr>
              <a:t>Call 999 if you have a mobile on you</a:t>
            </a:r>
          </a:p>
          <a:p>
            <a:pPr marL="285750" indent="-285750">
              <a:lnSpc>
                <a:spcPts val="1880"/>
              </a:lnSpc>
              <a:buFont typeface="Arial" panose="020B0604020202020204" pitchFamily="34" charset="0"/>
              <a:buChar char="•"/>
            </a:pPr>
            <a:r>
              <a:rPr lang="en-GB" sz="1200" dirty="0">
                <a:solidFill>
                  <a:schemeClr val="tx1">
                    <a:lumMod val="65000"/>
                    <a:lumOff val="35000"/>
                  </a:schemeClr>
                </a:solidFill>
                <a:latin typeface="Helvetica" pitchFamily="2" charset="0"/>
              </a:rPr>
              <a:t>Instead of panicking, Float on your back</a:t>
            </a:r>
          </a:p>
          <a:p>
            <a:pPr marL="285750" indent="-285750">
              <a:lnSpc>
                <a:spcPts val="1880"/>
              </a:lnSpc>
              <a:buFont typeface="Arial" panose="020B0604020202020204" pitchFamily="34" charset="0"/>
              <a:buChar char="•"/>
            </a:pPr>
            <a:r>
              <a:rPr lang="en-GB" sz="1200" dirty="0">
                <a:solidFill>
                  <a:schemeClr val="tx1">
                    <a:lumMod val="65000"/>
                    <a:lumOff val="35000"/>
                  </a:schemeClr>
                </a:solidFill>
                <a:latin typeface="Helvetica" pitchFamily="2" charset="0"/>
              </a:rPr>
              <a:t>After you have calmed down shout loudly for help</a:t>
            </a:r>
          </a:p>
          <a:p>
            <a:pPr marL="285750" indent="-285750">
              <a:lnSpc>
                <a:spcPts val="1880"/>
              </a:lnSpc>
              <a:buFont typeface="Arial" panose="020B0604020202020204" pitchFamily="34" charset="0"/>
              <a:buChar char="•"/>
            </a:pPr>
            <a:r>
              <a:rPr lang="en-GB" sz="1200" dirty="0">
                <a:solidFill>
                  <a:schemeClr val="tx1">
                    <a:lumMod val="65000"/>
                    <a:lumOff val="35000"/>
                  </a:schemeClr>
                </a:solidFill>
                <a:latin typeface="Helvetica" pitchFamily="2" charset="0"/>
              </a:rPr>
              <a:t>If you can – attempt to swim to shore or find something that floats</a:t>
            </a:r>
          </a:p>
          <a:p>
            <a:pPr marL="0" indent="0">
              <a:lnSpc>
                <a:spcPts val="1880"/>
              </a:lnSpc>
              <a:buFont typeface="Arial" panose="020B0604020202020204" pitchFamily="34" charset="0"/>
              <a:buNone/>
            </a:pPr>
            <a:endParaRPr lang="en-GB" sz="1200" dirty="0">
              <a:solidFill>
                <a:schemeClr val="tx1">
                  <a:lumMod val="65000"/>
                  <a:lumOff val="35000"/>
                </a:schemeClr>
              </a:solidFill>
              <a:latin typeface="Helvetica" pitchFamily="2" charset="0"/>
            </a:endParaRPr>
          </a:p>
          <a:p>
            <a:pPr marL="0" indent="0">
              <a:lnSpc>
                <a:spcPts val="1880"/>
              </a:lnSpc>
              <a:buFont typeface="Arial" panose="020B0604020202020204" pitchFamily="34" charset="0"/>
              <a:buNone/>
            </a:pPr>
            <a:r>
              <a:rPr lang="en-GB" sz="1200" dirty="0">
                <a:solidFill>
                  <a:schemeClr val="tx1">
                    <a:lumMod val="65000"/>
                    <a:lumOff val="35000"/>
                  </a:schemeClr>
                </a:solidFill>
                <a:latin typeface="Helvetica" pitchFamily="2" charset="0"/>
              </a:rPr>
              <a:t>Note: if you have the space, you can encourage the young people to stand up (or lie down on the floor if appropriate) and ‘practice floating’.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Further information on floating: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Fight your instinct to swim and instead </a:t>
            </a:r>
            <a:r>
              <a:rPr lang="en-GB" b="1" dirty="0"/>
              <a:t>float</a:t>
            </a:r>
            <a:r>
              <a:rPr lang="en-GB" dirty="0"/>
              <a:t> on your back for 60 seconds. </a:t>
            </a:r>
            <a:r>
              <a:rPr lang="en-GB" b="0" i="0" dirty="0">
                <a:solidFill>
                  <a:srgbClr val="040C28"/>
                </a:solidFill>
                <a:effectLst/>
                <a:latin typeface="Google Sans"/>
              </a:rPr>
              <a:t>Tilt your head back so your ears are submerged</a:t>
            </a:r>
            <a:r>
              <a:rPr lang="en-GB" b="0" i="0" dirty="0">
                <a:solidFill>
                  <a:srgbClr val="202124"/>
                </a:solidFill>
                <a:effectLst/>
                <a:latin typeface="Google Sans"/>
              </a:rPr>
              <a:t>. Relax and try to breathe normally. Move your hands to help you stay afloat. It's OK if your legs sink, we all float differently.</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862861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activity 6:  have you learned the Water Safety Code?</a:t>
            </a:r>
          </a:p>
          <a:p>
            <a:endParaRPr lang="en-GB" dirty="0"/>
          </a:p>
          <a:p>
            <a:r>
              <a:rPr lang="en-GB" dirty="0"/>
              <a:t>Ask the young people to think back to the same water they thought about at the beginning of the session. Ask them to consider the following questions</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Not all dangers are visible: think of two dangers that you can’t always see. (depth/temperature/speed of water, hidden objects such as rocks, rope, </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What two actions should you take if you saw someone in trouble in the water? (call 999 and give accurate information and situation and location, use public rescue equipment)</a:t>
            </a:r>
          </a:p>
          <a:p>
            <a:pPr marL="285750" marR="0" lvl="0" indent="-285750" algn="l" defTabSz="914400" rtl="0" eaLnBrk="1" fontAlgn="auto" latinLnBrk="0" hangingPunct="1">
              <a:lnSpc>
                <a:spcPts val="1620"/>
              </a:lnSpc>
              <a:spcBef>
                <a:spcPts val="0"/>
              </a:spcBef>
              <a:spcAft>
                <a:spcPts val="1200"/>
              </a:spcAft>
              <a:buClrTx/>
              <a:buSzTx/>
              <a:buFont typeface="+mj-lt"/>
              <a:buAutoNum type="arabicPeriod"/>
              <a:tabLst/>
              <a:defRPr/>
            </a:pPr>
            <a:r>
              <a:rPr lang="en-GB" sz="1200" dirty="0">
                <a:solidFill>
                  <a:srgbClr val="002B5C"/>
                </a:solidFill>
                <a:latin typeface="Helvetica" pitchFamily="2" charset="0"/>
              </a:rPr>
              <a:t>What is one thing would you tell a friend about how to stay safe around water? (follow the three steps of the water safety code)</a:t>
            </a:r>
          </a:p>
          <a:p>
            <a:pPr marL="0" indent="0">
              <a:lnSpc>
                <a:spcPts val="1620"/>
              </a:lnSpc>
              <a:spcBef>
                <a:spcPts val="0"/>
              </a:spcBef>
              <a:spcAft>
                <a:spcPts val="1200"/>
              </a:spcAft>
              <a:buFont typeface="+mj-lt"/>
              <a:buNone/>
            </a:pPr>
            <a:br>
              <a:rPr lang="en-GB" sz="1200" dirty="0">
                <a:solidFill>
                  <a:srgbClr val="002B5C"/>
                </a:solidFill>
                <a:latin typeface="Helvetica" pitchFamily="2" charset="0"/>
              </a:rPr>
            </a:br>
            <a:endParaRPr lang="en-GB" dirty="0"/>
          </a:p>
          <a:p>
            <a:endParaRPr lang="en-GB" dirty="0"/>
          </a:p>
          <a:p>
            <a:r>
              <a:rPr lang="en-GB" dirty="0"/>
              <a:t>Note: you may wish to ask them to ‘think-pair-share’ their answers, or go through the questions as a group, taking feedback.</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12</a:t>
            </a:fld>
            <a:endParaRPr lang="en-GB" dirty="0"/>
          </a:p>
        </p:txBody>
      </p:sp>
    </p:spTree>
    <p:extLst>
      <p:ext uri="{BB962C8B-B14F-4D97-AF65-F5344CB8AC3E}">
        <p14:creationId xmlns:p14="http://schemas.microsoft.com/office/powerpoint/2010/main" val="147351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Recap  over the three-step code:</a:t>
            </a:r>
          </a:p>
          <a:p>
            <a:r>
              <a:rPr lang="en-GB" sz="1200" kern="1200" baseline="0" dirty="0">
                <a:solidFill>
                  <a:schemeClr val="tx1"/>
                </a:solidFill>
                <a:effectLst/>
                <a:latin typeface="+mn-lt"/>
                <a:ea typeface="+mn-ea"/>
                <a:cs typeface="+mn-cs"/>
              </a:rPr>
              <a:t>Stop and think, spot the dangers</a:t>
            </a:r>
          </a:p>
          <a:p>
            <a:r>
              <a:rPr lang="en-GB" sz="1200" kern="1200" baseline="0" dirty="0">
                <a:solidFill>
                  <a:schemeClr val="tx1"/>
                </a:solidFill>
                <a:effectLst/>
                <a:latin typeface="+mn-lt"/>
                <a:ea typeface="+mn-ea"/>
                <a:cs typeface="+mn-cs"/>
              </a:rPr>
              <a:t>Stay together, stay close</a:t>
            </a:r>
          </a:p>
          <a:p>
            <a:r>
              <a:rPr lang="en-GB" sz="1200" kern="1200" baseline="0" dirty="0">
                <a:solidFill>
                  <a:schemeClr val="tx1"/>
                </a:solidFill>
                <a:effectLst/>
                <a:latin typeface="+mn-lt"/>
                <a:ea typeface="+mn-ea"/>
                <a:cs typeface="+mn-cs"/>
              </a:rPr>
              <a:t>In an emergency, call 999.</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You may wish to ask the young people if they have any questions. You also may wish to ask them some of the questions below which will help to gauge their understanding of the code:</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Why should you never attempt to enter the water to help someone?</a:t>
            </a:r>
          </a:p>
          <a:p>
            <a:pPr lvl="0"/>
            <a:r>
              <a:rPr lang="en-GB" sz="1200" kern="1200" dirty="0">
                <a:solidFill>
                  <a:schemeClr val="tx1"/>
                </a:solidFill>
                <a:effectLst/>
                <a:latin typeface="+mn-lt"/>
                <a:ea typeface="+mn-ea"/>
                <a:cs typeface="+mn-cs"/>
              </a:rPr>
              <a:t>Who number do you call in an emergency?</a:t>
            </a:r>
          </a:p>
          <a:p>
            <a:pPr lvl="0"/>
            <a:r>
              <a:rPr lang="en-GB" sz="1200" kern="1200" dirty="0">
                <a:solidFill>
                  <a:schemeClr val="tx1"/>
                </a:solidFill>
                <a:effectLst/>
                <a:latin typeface="+mn-lt"/>
                <a:ea typeface="+mn-ea"/>
                <a:cs typeface="+mn-cs"/>
              </a:rPr>
              <a:t>Which emergency service should you ask for when you dial 999?</a:t>
            </a:r>
          </a:p>
          <a:p>
            <a:pPr lvl="0"/>
            <a:r>
              <a:rPr lang="en-GB" sz="1200" kern="1200" dirty="0">
                <a:solidFill>
                  <a:schemeClr val="tx1"/>
                </a:solidFill>
                <a:effectLst/>
                <a:latin typeface="+mn-lt"/>
                <a:ea typeface="+mn-ea"/>
                <a:cs typeface="+mn-cs"/>
              </a:rPr>
              <a:t>Which three things can you do to stay safe near water?</a:t>
            </a:r>
          </a:p>
          <a:p>
            <a:pPr lvl="0"/>
            <a:r>
              <a:rPr lang="en-GB" sz="1200" kern="1200" dirty="0">
                <a:solidFill>
                  <a:schemeClr val="tx1"/>
                </a:solidFill>
                <a:effectLst/>
                <a:latin typeface="+mn-lt"/>
                <a:ea typeface="+mn-ea"/>
                <a:cs typeface="+mn-cs"/>
              </a:rPr>
              <a:t>What is it important to stay together when near water?</a:t>
            </a:r>
          </a:p>
          <a:p>
            <a:pPr lvl="0"/>
            <a:r>
              <a:rPr lang="en-GB" sz="1200" kern="1200" dirty="0">
                <a:solidFill>
                  <a:schemeClr val="tx1"/>
                </a:solidFill>
                <a:effectLst/>
                <a:latin typeface="+mn-lt"/>
                <a:ea typeface="+mn-ea"/>
                <a:cs typeface="+mn-cs"/>
              </a:rPr>
              <a:t>Why can some dangers be hidden?</a:t>
            </a:r>
          </a:p>
          <a:p>
            <a:pPr lvl="0"/>
            <a:r>
              <a:rPr lang="en-GB" sz="1200" kern="1200" dirty="0">
                <a:solidFill>
                  <a:schemeClr val="tx1"/>
                </a:solidFill>
                <a:effectLst/>
                <a:latin typeface="+mn-lt"/>
                <a:ea typeface="+mn-ea"/>
                <a:cs typeface="+mn-cs"/>
              </a:rPr>
              <a:t>If you fall into cold water, what should you do?</a:t>
            </a:r>
          </a:p>
          <a:p>
            <a:r>
              <a:rPr lang="en-GB" sz="1200" kern="1200" dirty="0">
                <a:solidFill>
                  <a:schemeClr val="tx1"/>
                </a:solidFill>
                <a:effectLst/>
                <a:latin typeface="+mn-lt"/>
                <a:ea typeface="+mn-ea"/>
                <a:cs typeface="+mn-cs"/>
              </a:rPr>
              <a:t>Which three pieces of advice would you give someone about water safety?  </a:t>
            </a:r>
            <a:r>
              <a:rPr lang="en-GB" dirty="0">
                <a:effectLst/>
              </a:rPr>
              <a:t> </a:t>
            </a:r>
            <a:r>
              <a:rPr lang="en-GB" sz="1200"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13</a:t>
            </a:fld>
            <a:endParaRPr lang="en-GB" dirty="0"/>
          </a:p>
        </p:txBody>
      </p:sp>
    </p:spTree>
    <p:extLst>
      <p:ext uri="{BB962C8B-B14F-4D97-AF65-F5344CB8AC3E}">
        <p14:creationId xmlns:p14="http://schemas.microsoft.com/office/powerpoint/2010/main" val="102705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14</a:t>
            </a:fld>
            <a:endParaRPr lang="en-GB" dirty="0"/>
          </a:p>
        </p:txBody>
      </p:sp>
    </p:spTree>
    <p:extLst>
      <p:ext uri="{BB962C8B-B14F-4D97-AF65-F5344CB8AC3E}">
        <p14:creationId xmlns:p14="http://schemas.microsoft.com/office/powerpoint/2010/main" val="6672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Water Safety Scotland, three-step Water Safety Code:</a:t>
            </a:r>
          </a:p>
          <a:p>
            <a:endParaRPr lang="en-GB" dirty="0"/>
          </a:p>
          <a:p>
            <a:pPr marL="228600" indent="-228600">
              <a:buAutoNum type="arabicPeriod"/>
            </a:pPr>
            <a:r>
              <a:rPr lang="en-GB" dirty="0"/>
              <a:t>Stop and think, spot the dangers</a:t>
            </a:r>
          </a:p>
          <a:p>
            <a:pPr marL="228600" indent="-228600">
              <a:buAutoNum type="arabicPeriod"/>
            </a:pPr>
            <a:r>
              <a:rPr lang="en-GB" dirty="0"/>
              <a:t>Stay together, stay close</a:t>
            </a:r>
          </a:p>
          <a:p>
            <a:pPr marL="228600" indent="-228600">
              <a:buAutoNum type="arabicPeriod"/>
            </a:pPr>
            <a:r>
              <a:rPr lang="en-GB" dirty="0"/>
              <a:t>In an emergency, call 999</a:t>
            </a:r>
          </a:p>
          <a:p>
            <a:pPr marL="228600" indent="-228600">
              <a:buAutoNum type="arabicPeriod"/>
            </a:pPr>
            <a:endParaRPr lang="en-GB" dirty="0"/>
          </a:p>
          <a:p>
            <a:pPr marL="0" indent="0">
              <a:buNone/>
            </a:pPr>
            <a:r>
              <a:rPr lang="en-GB" dirty="0"/>
              <a:t>There will be opportunities throughout the workshop to discuss the three-step code which is designed to keep people safe when in and near water. </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2</a:t>
            </a:fld>
            <a:endParaRPr lang="en-GB" dirty="0"/>
          </a:p>
        </p:txBody>
      </p:sp>
    </p:spTree>
    <p:extLst>
      <p:ext uri="{BB962C8B-B14F-4D97-AF65-F5344CB8AC3E}">
        <p14:creationId xmlns:p14="http://schemas.microsoft.com/office/powerpoint/2010/main" val="373441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starter activity.</a:t>
            </a:r>
          </a:p>
          <a:p>
            <a:endParaRPr lang="en-GB" dirty="0"/>
          </a:p>
          <a:p>
            <a:r>
              <a:rPr lang="en-GB" dirty="0"/>
              <a:t>Ask the young people to think of a body of water near them – it could be a river, loch or beach. Ask them, what do you do there?</a:t>
            </a:r>
          </a:p>
          <a:p>
            <a:endParaRPr lang="en-GB" dirty="0"/>
          </a:p>
          <a:p>
            <a:r>
              <a:rPr lang="en-GB" dirty="0"/>
              <a:t>Suggest to the young people that they can think about the challenge question after they have completed the starter activity: Not all risks are easy to see which can be very dangerous, can you think of any?</a:t>
            </a:r>
          </a:p>
          <a:p>
            <a:endParaRPr lang="en-GB" dirty="0"/>
          </a:p>
          <a:p>
            <a:r>
              <a:rPr lang="en-GB" dirty="0"/>
              <a:t>Later on in the workshop hidden dangers will be discussed, however for reference hidden dangers can include: the depth, temperature and power of the water, and hidden dangers such as rocks, rubbish and broken glass. </a:t>
            </a:r>
          </a:p>
          <a:p>
            <a:br>
              <a:rPr lang="en-GB" dirty="0"/>
            </a:br>
            <a:r>
              <a:rPr lang="en-GB" dirty="0"/>
              <a:t>Note: discussing local bodies of water will make the workshop relevant and engaging for the children and young people.</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284421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mn-ea"/>
                <a:cs typeface="+mn-cs"/>
              </a:rPr>
              <a:t> This slide covers the learning objectives. The workshop is designed to:</a:t>
            </a:r>
          </a:p>
          <a:p>
            <a:endParaRPr lang="en-GB" sz="1200" u="none" kern="1200" dirty="0">
              <a:solidFill>
                <a:schemeClr val="tx1"/>
              </a:solidFill>
              <a:effectLst/>
              <a:latin typeface="+mn-lt"/>
              <a:ea typeface="+mn-ea"/>
              <a:cs typeface="+mn-cs"/>
            </a:endParaRPr>
          </a:p>
          <a:p>
            <a:pPr marL="285750" indent="-285750" fontAlgn="base">
              <a:buFont typeface="Arial" panose="020B0604020202020204" pitchFamily="34" charset="0"/>
              <a:buChar char="•"/>
            </a:pPr>
            <a:r>
              <a:rPr lang="en-GB" sz="1200" b="0" dirty="0">
                <a:solidFill>
                  <a:schemeClr val="bg1"/>
                </a:solidFill>
                <a:latin typeface="Helvetica" pitchFamily="2" charset="0"/>
              </a:rPr>
              <a:t>To develop an understanding of the dangers of water, in particular the effects of cold-water shock.</a:t>
            </a:r>
            <a:endParaRPr lang="en-US" sz="1200" b="0" dirty="0">
              <a:solidFill>
                <a:schemeClr val="bg1"/>
              </a:solidFill>
              <a:latin typeface="Helvetica" pitchFamily="2" charset="0"/>
            </a:endParaRPr>
          </a:p>
          <a:p>
            <a:pPr marL="285750" indent="-285750" fontAlgn="base">
              <a:buFont typeface="Arial" panose="020B0604020202020204" pitchFamily="34" charset="0"/>
              <a:buChar char="•"/>
            </a:pPr>
            <a:r>
              <a:rPr lang="en-GB" sz="1200" b="0" dirty="0">
                <a:solidFill>
                  <a:schemeClr val="bg1"/>
                </a:solidFill>
                <a:latin typeface="Helvetica" pitchFamily="2" charset="0"/>
              </a:rPr>
              <a:t>To develop an understanding of how you can keep yourself and others safe around water, and how to respond in an emergency.</a:t>
            </a:r>
            <a:endParaRPr lang="en-US" sz="1200" b="0" dirty="0">
              <a:solidFill>
                <a:schemeClr val="bg1"/>
              </a:solidFill>
              <a:latin typeface="Helvetica" pitchFamily="2" charset="0"/>
            </a:endParaRPr>
          </a:p>
          <a:p>
            <a:endParaRPr lang="en-GB" u="none" dirty="0"/>
          </a:p>
          <a:p>
            <a:endParaRPr lang="en-GB" u="none" dirty="0"/>
          </a:p>
          <a:p>
            <a:pPr marL="0" indent="0">
              <a:buNone/>
            </a:pP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Introduce Activity 1 which introduces the first part of the three-step code, Stop and think, spot the dangers.</a:t>
            </a:r>
          </a:p>
          <a:p>
            <a:pPr marL="0" indent="0">
              <a:buNone/>
            </a:pPr>
            <a:endParaRPr lang="en-GB" dirty="0"/>
          </a:p>
          <a:p>
            <a:pPr marL="0" indent="0">
              <a:buNone/>
            </a:pPr>
            <a:r>
              <a:rPr lang="en-GB" dirty="0"/>
              <a:t>Ask the young people to consider this scenario: you are taking your dog on a walk by the river (refer to image on the slide)</a:t>
            </a:r>
          </a:p>
          <a:p>
            <a:pPr marL="0" indent="0">
              <a:buNone/>
            </a:pPr>
            <a:r>
              <a:rPr lang="en-GB" dirty="0"/>
              <a:t>It’s important to Stop and think, spot the dangers when you’re near water.</a:t>
            </a:r>
          </a:p>
          <a:p>
            <a:pPr marL="0" indent="0">
              <a:buNone/>
            </a:pPr>
            <a:endParaRPr lang="en-GB" dirty="0"/>
          </a:p>
          <a:p>
            <a:pPr marL="0" indent="0">
              <a:buNone/>
            </a:pPr>
            <a:r>
              <a:rPr lang="en-GB" dirty="0"/>
              <a:t>Present the young people with the following questions:</a:t>
            </a:r>
          </a:p>
          <a:p>
            <a:pPr marL="342900" marR="0" lvl="0" indent="-342900" algn="l" defTabSz="720000" rtl="0" eaLnBrk="1" fontAlgn="auto" latinLnBrk="0" hangingPunct="1">
              <a:lnSpc>
                <a:spcPts val="1660"/>
              </a:lnSpc>
              <a:spcBef>
                <a:spcPts val="0"/>
              </a:spcBef>
              <a:spcAft>
                <a:spcPts val="0"/>
              </a:spcAft>
              <a:buClrTx/>
              <a:buSzTx/>
              <a:buFont typeface="+mj-lt"/>
              <a:buAutoNum type="arabicPeriod"/>
              <a:tabLst/>
              <a:defRPr/>
            </a:pPr>
            <a:r>
              <a:rPr lang="en-GB" sz="1200" dirty="0">
                <a:solidFill>
                  <a:schemeClr val="tx2"/>
                </a:solidFill>
                <a:latin typeface="Helvetica" pitchFamily="2" charset="0"/>
              </a:rPr>
              <a:t>Can you see any dangers in this picture? (the water could be deep/cold/fast, the water is just a step from the edge/the edge could be </a:t>
            </a:r>
            <a:r>
              <a:rPr lang="en-GB" sz="1200" dirty="0" err="1">
                <a:solidFill>
                  <a:schemeClr val="tx2"/>
                </a:solidFill>
                <a:latin typeface="Helvetica" pitchFamily="2" charset="0"/>
              </a:rPr>
              <a:t>slippy</a:t>
            </a:r>
            <a:r>
              <a:rPr lang="en-GB" sz="1200" dirty="0">
                <a:solidFill>
                  <a:schemeClr val="tx2"/>
                </a:solidFill>
                <a:latin typeface="Helvetica" pitchFamily="2" charset="0"/>
              </a:rPr>
              <a:t>/unstable)</a:t>
            </a:r>
          </a:p>
          <a:p>
            <a:pPr marL="342900" marR="0" lvl="0" indent="-342900" algn="l" defTabSz="720000" rtl="0" eaLnBrk="1" fontAlgn="auto" latinLnBrk="0" hangingPunct="1">
              <a:lnSpc>
                <a:spcPts val="1660"/>
              </a:lnSpc>
              <a:spcBef>
                <a:spcPts val="0"/>
              </a:spcBef>
              <a:spcAft>
                <a:spcPts val="0"/>
              </a:spcAft>
              <a:buClrTx/>
              <a:buSzTx/>
              <a:buFont typeface="+mj-lt"/>
              <a:buAutoNum type="arabicPeriod"/>
              <a:tabLst/>
              <a:defRPr/>
            </a:pPr>
            <a:r>
              <a:rPr lang="en-GB" sz="1200" dirty="0">
                <a:solidFill>
                  <a:schemeClr val="tx2"/>
                </a:solidFill>
                <a:latin typeface="Helvetica" pitchFamily="2" charset="0"/>
              </a:rPr>
              <a:t>What dangers might be hidden? (there could be rocks/hidden objects under the water, one of the dogs could go into the water and need rescued)</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 (look for safety signage/information boards/public rescue equipment. If nothing is present, then always have a mobile phone to use in case of emergency)</a:t>
            </a:r>
          </a:p>
          <a:p>
            <a:pPr marL="0" indent="0">
              <a:buNone/>
            </a:pPr>
            <a:endParaRPr lang="en-GB" dirty="0"/>
          </a:p>
          <a:p>
            <a:pPr marL="0" indent="0">
              <a:buNone/>
            </a:pPr>
            <a:r>
              <a:rPr lang="en-GB" dirty="0"/>
              <a:t>Suggest to the young people that they consider the challenge question: What kind of dangers would you find at the coast that you wouldn’t find at inland waters? (offshore/strong winds, changing tide, rip currents)</a:t>
            </a:r>
          </a:p>
          <a:p>
            <a:pPr marL="0" indent="0">
              <a:buNone/>
            </a:pPr>
            <a:endParaRPr lang="en-GB" dirty="0"/>
          </a:p>
          <a:p>
            <a:pPr marL="0" indent="0">
              <a:buNone/>
            </a:pPr>
            <a:r>
              <a:rPr lang="en-GB" dirty="0"/>
              <a:t>Note: you may wish to allocate thinking time and discussion, and then ask for feedback on each question, or alternatively you can talk through each question.</a:t>
            </a:r>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5</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Introduce activity 2: Where do accidents happen?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Explain that accidents happen in different areas of water. Ask the young people to look at the images and think about how they differ from one another and what do they need to consider in the different locations?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Factors to consider:</a:t>
            </a:r>
          </a:p>
          <a:p>
            <a:pPr marL="0" indent="0">
              <a:buFont typeface="Arial" panose="020B0604020202020204" pitchFamily="34" charset="0"/>
              <a:buNone/>
            </a:pPr>
            <a:r>
              <a:rPr lang="en-GB" dirty="0"/>
              <a:t>Beach: Tides, currents, rip current, temperature of the water, cold-water shock, hidden dangers (broken glass, rubbish)</a:t>
            </a:r>
          </a:p>
          <a:p>
            <a:pPr marL="0" indent="0">
              <a:buFont typeface="Arial" panose="020B0604020202020204" pitchFamily="34" charset="0"/>
              <a:buNone/>
            </a:pPr>
            <a:r>
              <a:rPr lang="en-GB" dirty="0"/>
              <a:t>Loch: temperature of the water, cold-water shock, hidden ledges or sudden drops, hidden dangers, the edge can give way. </a:t>
            </a:r>
          </a:p>
          <a:p>
            <a:pPr marL="0" indent="0">
              <a:buFont typeface="Arial" panose="020B0604020202020204" pitchFamily="34" charset="0"/>
              <a:buNone/>
            </a:pPr>
            <a:r>
              <a:rPr lang="en-GB" dirty="0"/>
              <a:t>Swimming pool: warmer water, lifeguards, controlled temperatures and conditions</a:t>
            </a:r>
          </a:p>
          <a:p>
            <a:pPr marL="0" indent="0">
              <a:buFont typeface="Arial" panose="020B0604020202020204" pitchFamily="34" charset="0"/>
              <a:buNone/>
            </a:pPr>
            <a:r>
              <a:rPr lang="en-GB" dirty="0"/>
              <a:t>River: fast flowing water, temperature, cold-water shock, hidden dangers, power of the water, the edge can give way </a:t>
            </a:r>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Introduce activity 3: this activity introduces the second part of the three-step code, </a:t>
            </a:r>
            <a:r>
              <a:rPr lang="en-GB" b="1" dirty="0"/>
              <a:t>Stay together, stay close</a:t>
            </a:r>
            <a:r>
              <a:rPr lang="en-GB" b="0" dirty="0"/>
              <a: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Ask the young people to take a look at the image on the slide featuring a family walking their dog near a loch.</a:t>
            </a:r>
          </a:p>
          <a:p>
            <a:endParaRPr lang="en-GB" b="0" dirty="0"/>
          </a:p>
          <a:p>
            <a:r>
              <a:rPr lang="en-GB" b="0" dirty="0"/>
              <a:t>Talk through the messaging at the bottom of the slide: it’s important to always tell someone where you are going, and when you’ll be back. Be prepared for your trip and plan your trip before you go. Check the weather forecast in advance and wear the right clothing. You should also bring a mobile phone with you.</a:t>
            </a:r>
          </a:p>
          <a:p>
            <a:endParaRPr lang="en-GB" b="0" dirty="0"/>
          </a:p>
          <a:p>
            <a:r>
              <a:rPr lang="en-GB" b="0" dirty="0"/>
              <a:t>Ask them to think about the following discussion questions:</a:t>
            </a:r>
          </a:p>
          <a:p>
            <a:pPr marL="171450" indent="-171450">
              <a:buFontTx/>
              <a:buChar char="-"/>
            </a:pPr>
            <a:r>
              <a:rPr lang="en-GB" b="0" dirty="0"/>
              <a:t>Why are you safer in a group? (others can help/raise alarm in case of emergency)</a:t>
            </a:r>
          </a:p>
          <a:p>
            <a:pPr marL="171450" indent="-171450">
              <a:buFontTx/>
              <a:buChar char="-"/>
            </a:pPr>
            <a:r>
              <a:rPr lang="en-GB" b="0" dirty="0"/>
              <a:t>Why is it important to look out for others when near water? (varying levels of ability/experience/knowledge of dangers)</a:t>
            </a:r>
          </a:p>
          <a:p>
            <a:pPr marL="171450" indent="-171450">
              <a:buFontTx/>
              <a:buChar char="-"/>
            </a:pPr>
            <a:r>
              <a:rPr lang="en-GB" b="0" dirty="0"/>
              <a:t>Planning for a day out can help you keep safe: what could you bring with you? (mobile phone, correct equipment/safety equipment, suitable clothing for the weather, food and drink, check the forecast)</a:t>
            </a:r>
          </a:p>
          <a:p>
            <a:endParaRPr lang="en-GB" b="0" dirty="0"/>
          </a:p>
          <a:p>
            <a:r>
              <a:rPr lang="en-GB" b="0" dirty="0"/>
              <a:t>Note: you may wish to ask them to ‘think-pair-share’ (by discussing the questions in a pair or group, then feeding back to the class/assembly).</a:t>
            </a:r>
          </a:p>
          <a:p>
            <a:r>
              <a:rPr lang="en-GB" b="0" dirty="0"/>
              <a:t>Alternatively you may wish to talk through the questions as a group, and ask for hands up for feedback. </a:t>
            </a:r>
          </a:p>
          <a:p>
            <a:endParaRPr lang="en-GB" b="0" dirty="0"/>
          </a:p>
          <a:p>
            <a:r>
              <a:rPr lang="en-GB" b="0" dirty="0"/>
              <a:t>Note: you may wish to bring props with you, such as a jacket, jumper, water bottle, sun cream, a waterproof phone pouch, a life jacket or another piece of equipment etc, as this will encourage discussion and thinking on the topic of being prepared. </a:t>
            </a:r>
          </a:p>
          <a:p>
            <a:endParaRPr lang="en-GB" b="0" dirty="0"/>
          </a:p>
          <a:p>
            <a:endParaRPr lang="en-GB" b="1" dirty="0"/>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262160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Explain that we will be listen to a short audio clip of an example 999 call, which will introduce the third part of the three-step code, In an emergency, call 999.</a:t>
            </a:r>
          </a:p>
          <a:p>
            <a:endParaRPr lang="en-GB" sz="1400" dirty="0"/>
          </a:p>
          <a:p>
            <a:r>
              <a:rPr lang="en-GB" sz="1400" dirty="0"/>
              <a:t>After playing the clip, introduce the three questions:</a:t>
            </a:r>
          </a:p>
          <a:p>
            <a:pPr marL="171450" indent="-171450">
              <a:buFontTx/>
              <a:buChar char="-"/>
            </a:pPr>
            <a:r>
              <a:rPr lang="en-GB" sz="1400" dirty="0"/>
              <a:t>What else could have identified the location? (Answer: safety signage near water should have location information to assist emergency services in locating the area in question)</a:t>
            </a:r>
          </a:p>
          <a:p>
            <a:pPr marL="171450" indent="-171450">
              <a:buFontTx/>
              <a:buChar char="-"/>
            </a:pPr>
            <a:r>
              <a:rPr lang="en-GB" sz="1400" dirty="0"/>
              <a:t>What could have helped the caller to help the person in the water, whilst he awaited the arrival of the fire service? (Answer: public rescue equipment such as life ring, throwline or is not available a long stick or a football to help him float. Important: do not put yourself in danger whilst using any of these items)</a:t>
            </a:r>
          </a:p>
          <a:p>
            <a:pPr marL="0" indent="0">
              <a:buFontTx/>
              <a:buNone/>
            </a:pPr>
            <a:endParaRPr lang="en-GB" sz="1400" dirty="0"/>
          </a:p>
          <a:p>
            <a:pPr marL="171450" indent="-171450">
              <a:buFontTx/>
              <a:buChar char="-"/>
            </a:pPr>
            <a:r>
              <a:rPr lang="en-GB" sz="1400" dirty="0"/>
              <a:t>Suggest that the young people can consider the challenge question after they have thought about the main discussion questions:</a:t>
            </a:r>
          </a:p>
          <a:p>
            <a:pPr marL="0" indent="0">
              <a:buFontTx/>
              <a:buNone/>
            </a:pPr>
            <a:r>
              <a:rPr lang="en-GB" sz="1400" dirty="0"/>
              <a:t>Challenge question: why should you never go into the water to help someone? (you put yourself in danger and potentially make the situation worse)</a:t>
            </a:r>
          </a:p>
          <a:p>
            <a:pPr marL="0" indent="0">
              <a:buFontTx/>
              <a:buNone/>
            </a:pPr>
            <a:endParaRPr lang="en-GB" sz="1400" dirty="0"/>
          </a:p>
          <a:p>
            <a:pPr marL="0" indent="0">
              <a:buFontTx/>
              <a:buNone/>
            </a:pPr>
            <a:r>
              <a:rPr lang="en-GB" sz="1400" dirty="0"/>
              <a:t>Note: as part of the ‘In an emergency, call 999’ message, it is important to state that you should never go into the water help someone – this includes a friend, family member or pet. Instead young people should be encouraged to call 999 immediately, stay away from the water and while they are waiting for the emergency services to arrive they can encourage the person in the water to:</a:t>
            </a:r>
          </a:p>
          <a:p>
            <a:pPr marL="171450" indent="-171450">
              <a:buFontTx/>
              <a:buChar char="-"/>
            </a:pPr>
            <a:r>
              <a:rPr lang="en-GB" sz="1400" dirty="0"/>
              <a:t>Remain calm</a:t>
            </a:r>
          </a:p>
          <a:p>
            <a:pPr marL="171450" indent="-171450">
              <a:buFontTx/>
              <a:buChar char="-"/>
            </a:pPr>
            <a:r>
              <a:rPr lang="en-GB" sz="1400" dirty="0"/>
              <a:t>Float on their back (like a starfish)</a:t>
            </a:r>
          </a:p>
          <a:p>
            <a:pPr marL="171450" indent="-171450">
              <a:buFontTx/>
              <a:buChar char="-"/>
            </a:pPr>
            <a:r>
              <a:rPr lang="en-GB" sz="1400" dirty="0"/>
              <a:t>They can use lifesaving equipment to help the person</a:t>
            </a:r>
          </a:p>
          <a:p>
            <a:pPr marL="171450" indent="-171450">
              <a:buFontTx/>
              <a:buChar char="-"/>
            </a:pPr>
            <a:r>
              <a:rPr lang="en-GB" sz="1400" dirty="0"/>
              <a:t>If there is not lifesaving equipment available, they can use a football (or something else that floats) and throw this to the person in the water</a:t>
            </a:r>
          </a:p>
          <a:p>
            <a:pPr marL="171450" indent="-171450">
              <a:buFontTx/>
              <a:buChar char="-"/>
            </a:pPr>
            <a:r>
              <a:rPr lang="en-GB" sz="1400" dirty="0"/>
              <a:t>Tie jumpers together, or use a rope to help the person.</a:t>
            </a:r>
          </a:p>
          <a:p>
            <a:pPr marL="171450" indent="-171450">
              <a:buFontTx/>
              <a:buChar char="-"/>
            </a:pPr>
            <a:endParaRPr lang="en-GB" sz="1400" dirty="0"/>
          </a:p>
          <a:p>
            <a:pPr marL="171450" indent="-171450">
              <a:buFontTx/>
              <a:buChar char="-"/>
            </a:pPr>
            <a:r>
              <a:rPr lang="en-GB" sz="1400" dirty="0"/>
              <a:t>Young people should be aware that they will not get into trouble for calling 999 if they believe someone is in the water and struggling. </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activity 4: We respond in an emergency:</a:t>
            </a:r>
          </a:p>
          <a:p>
            <a:endParaRPr lang="en-GB" dirty="0"/>
          </a:p>
          <a:p>
            <a:r>
              <a:rPr lang="en-GB" dirty="0"/>
              <a:t>Talk through the slide, introducing the different emergency services that respond to incidents in or near the water. They include:</a:t>
            </a:r>
          </a:p>
          <a:p>
            <a:pPr marL="171450" indent="-171450">
              <a:buFontTx/>
              <a:buChar char="-"/>
            </a:pPr>
            <a:r>
              <a:rPr lang="en-GB" dirty="0"/>
              <a:t>The RNLI: the RNLI say you should never go into the water to help someone.</a:t>
            </a:r>
          </a:p>
          <a:p>
            <a:pPr marL="171450" indent="-171450">
              <a:buFontTx/>
              <a:buChar char="-"/>
            </a:pPr>
            <a:r>
              <a:rPr lang="en-GB" dirty="0"/>
              <a:t>The Scottish Fire and Rescue Service: they say to Call 999 immediately, and describe where you are and what has happened.</a:t>
            </a:r>
          </a:p>
          <a:p>
            <a:pPr marL="171450" indent="-171450">
              <a:buFontTx/>
              <a:buChar char="-"/>
            </a:pPr>
            <a:r>
              <a:rPr lang="en-GB" dirty="0"/>
              <a:t>His Majesty’s Coastguard: if someone is in the water, always stay away from the edge. </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2356253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FF204A-414B-F9C3-66E7-4F241E7365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0669"/>
          <a:stretch/>
        </p:blipFill>
        <p:spPr>
          <a:xfrm>
            <a:off x="0" y="-70589"/>
            <a:ext cx="9144000" cy="1339349"/>
          </a:xfrm>
          <a:prstGeom prst="rect">
            <a:avLst/>
          </a:prstGeom>
        </p:spPr>
      </p:pic>
      <p:sp>
        <p:nvSpPr>
          <p:cNvPr id="2" name="TextBox 1">
            <a:extLst>
              <a:ext uri="{FF2B5EF4-FFF2-40B4-BE49-F238E27FC236}">
                <a16:creationId xmlns:a16="http://schemas.microsoft.com/office/drawing/2014/main" id="{C290A24C-35DD-596F-9B45-C9386BD46FA1}"/>
              </a:ext>
            </a:extLst>
          </p:cNvPr>
          <p:cNvSpPr txBox="1"/>
          <p:nvPr userDrawn="1"/>
        </p:nvSpPr>
        <p:spPr>
          <a:xfrm>
            <a:off x="6660232" y="6597352"/>
            <a:ext cx="2160240" cy="107722"/>
          </a:xfrm>
          <a:prstGeom prst="rect">
            <a:avLst/>
          </a:prstGeom>
          <a:noFill/>
        </p:spPr>
        <p:txBody>
          <a:bodyPr wrap="square" lIns="0" tIns="0" rIns="0" bIns="0" rtlCol="0">
            <a:spAutoFit/>
          </a:bodyPr>
          <a:lstStyle/>
          <a:p>
            <a:pPr algn="r"/>
            <a:r>
              <a:rPr lang="en-US" sz="700" b="1" i="0" baseline="0" dirty="0" err="1">
                <a:solidFill>
                  <a:srgbClr val="002B5C"/>
                </a:solidFill>
                <a:latin typeface="Helvetica" pitchFamily="2" charset="0"/>
              </a:rPr>
              <a:t>watersafetyscotland.org.uk</a:t>
            </a:r>
            <a:endParaRPr lang="en-US" sz="700" b="1" i="0" baseline="0" dirty="0">
              <a:solidFill>
                <a:srgbClr val="002B5C"/>
              </a:solidFill>
              <a:latin typeface="Helvetica" pitchFamily="2" charset="0"/>
            </a:endParaRPr>
          </a:p>
        </p:txBody>
      </p:sp>
      <p:cxnSp>
        <p:nvCxnSpPr>
          <p:cNvPr id="4" name="Straight Connector 3">
            <a:extLst>
              <a:ext uri="{FF2B5EF4-FFF2-40B4-BE49-F238E27FC236}">
                <a16:creationId xmlns:a16="http://schemas.microsoft.com/office/drawing/2014/main" id="{6DC8F295-9AD2-303A-4542-9F948D8DD9D4}"/>
              </a:ext>
            </a:extLst>
          </p:cNvPr>
          <p:cNvCxnSpPr/>
          <p:nvPr userDrawn="1"/>
        </p:nvCxnSpPr>
        <p:spPr>
          <a:xfrm>
            <a:off x="323528" y="6525344"/>
            <a:ext cx="8496944" cy="0"/>
          </a:xfrm>
          <a:prstGeom prst="line">
            <a:avLst/>
          </a:prstGeom>
          <a:ln w="22225">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05/12/2023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05/12/2023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05/12/2023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05/12/2023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B7F9C-345B-6F98-DA2D-1064361C5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928589"/>
          </a:xfrm>
          <a:prstGeom prst="rect">
            <a:avLst/>
          </a:prstGeom>
        </p:spPr>
      </p:pic>
      <p:sp>
        <p:nvSpPr>
          <p:cNvPr id="2" name="TextBox 1">
            <a:extLst>
              <a:ext uri="{FF2B5EF4-FFF2-40B4-BE49-F238E27FC236}">
                <a16:creationId xmlns:a16="http://schemas.microsoft.com/office/drawing/2014/main" id="{EACB23F4-A037-C891-DA70-1AF409A3DD56}"/>
              </a:ext>
            </a:extLst>
          </p:cNvPr>
          <p:cNvSpPr txBox="1"/>
          <p:nvPr userDrawn="1"/>
        </p:nvSpPr>
        <p:spPr>
          <a:xfrm>
            <a:off x="6660232" y="6597352"/>
            <a:ext cx="2160240" cy="107722"/>
          </a:xfrm>
          <a:prstGeom prst="rect">
            <a:avLst/>
          </a:prstGeom>
          <a:noFill/>
        </p:spPr>
        <p:txBody>
          <a:bodyPr wrap="square" lIns="0" tIns="0" rIns="0" bIns="0" rtlCol="0">
            <a:spAutoFit/>
          </a:bodyPr>
          <a:lstStyle/>
          <a:p>
            <a:pPr algn="r"/>
            <a:r>
              <a:rPr lang="en-US" sz="700" b="1" i="0" baseline="0" dirty="0" err="1">
                <a:solidFill>
                  <a:srgbClr val="002B5C"/>
                </a:solidFill>
                <a:latin typeface="Helvetica" pitchFamily="2" charset="0"/>
              </a:rPr>
              <a:t>watersafetyscotland.org.uk</a:t>
            </a:r>
            <a:endParaRPr lang="en-US" sz="700" b="1" i="0" baseline="0" dirty="0">
              <a:solidFill>
                <a:srgbClr val="002B5C"/>
              </a:solidFill>
              <a:latin typeface="Helvetica" pitchFamily="2" charset="0"/>
            </a:endParaRPr>
          </a:p>
        </p:txBody>
      </p:sp>
      <p:cxnSp>
        <p:nvCxnSpPr>
          <p:cNvPr id="3" name="Straight Connector 2">
            <a:extLst>
              <a:ext uri="{FF2B5EF4-FFF2-40B4-BE49-F238E27FC236}">
                <a16:creationId xmlns:a16="http://schemas.microsoft.com/office/drawing/2014/main" id="{94FFC845-1B48-BE8B-67FD-D66B7C415DD1}"/>
              </a:ext>
            </a:extLst>
          </p:cNvPr>
          <p:cNvCxnSpPr/>
          <p:nvPr userDrawn="1"/>
        </p:nvCxnSpPr>
        <p:spPr>
          <a:xfrm>
            <a:off x="323528" y="6525344"/>
            <a:ext cx="8496944" cy="0"/>
          </a:xfrm>
          <a:prstGeom prst="line">
            <a:avLst/>
          </a:prstGeom>
          <a:ln w="22225">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1DD071-866D-B934-C106-4FDF09B2D8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0025"/>
          <a:stretch/>
        </p:blipFill>
        <p:spPr>
          <a:xfrm>
            <a:off x="0" y="-43205"/>
            <a:ext cx="9144000" cy="1383973"/>
          </a:xfrm>
          <a:prstGeom prst="rect">
            <a:avLst/>
          </a:prstGeom>
        </p:spPr>
      </p:pic>
      <p:sp>
        <p:nvSpPr>
          <p:cNvPr id="2" name="TextBox 1">
            <a:extLst>
              <a:ext uri="{FF2B5EF4-FFF2-40B4-BE49-F238E27FC236}">
                <a16:creationId xmlns:a16="http://schemas.microsoft.com/office/drawing/2014/main" id="{D83F8444-859B-DDFE-A378-A08484F27D5D}"/>
              </a:ext>
            </a:extLst>
          </p:cNvPr>
          <p:cNvSpPr txBox="1"/>
          <p:nvPr userDrawn="1"/>
        </p:nvSpPr>
        <p:spPr>
          <a:xfrm>
            <a:off x="6660232" y="6597352"/>
            <a:ext cx="2160240" cy="107722"/>
          </a:xfrm>
          <a:prstGeom prst="rect">
            <a:avLst/>
          </a:prstGeom>
          <a:noFill/>
        </p:spPr>
        <p:txBody>
          <a:bodyPr wrap="square" lIns="0" tIns="0" rIns="0" bIns="0" rtlCol="0">
            <a:spAutoFit/>
          </a:bodyPr>
          <a:lstStyle/>
          <a:p>
            <a:pPr algn="r"/>
            <a:r>
              <a:rPr lang="en-US" sz="700" b="1" i="0" baseline="0" dirty="0" err="1">
                <a:solidFill>
                  <a:srgbClr val="002B5C"/>
                </a:solidFill>
                <a:latin typeface="Helvetica" pitchFamily="2" charset="0"/>
              </a:rPr>
              <a:t>watersafetyscotland.org.uk</a:t>
            </a:r>
            <a:endParaRPr lang="en-US" sz="700" b="1" i="0" baseline="0" dirty="0">
              <a:solidFill>
                <a:srgbClr val="002B5C"/>
              </a:solidFill>
              <a:latin typeface="Helvetica" pitchFamily="2" charset="0"/>
            </a:endParaRPr>
          </a:p>
        </p:txBody>
      </p:sp>
      <p:cxnSp>
        <p:nvCxnSpPr>
          <p:cNvPr id="3" name="Straight Connector 2">
            <a:extLst>
              <a:ext uri="{FF2B5EF4-FFF2-40B4-BE49-F238E27FC236}">
                <a16:creationId xmlns:a16="http://schemas.microsoft.com/office/drawing/2014/main" id="{C6E45302-08E7-27C1-6F84-6C48A8A52261}"/>
              </a:ext>
            </a:extLst>
          </p:cNvPr>
          <p:cNvCxnSpPr/>
          <p:nvPr userDrawn="1"/>
        </p:nvCxnSpPr>
        <p:spPr>
          <a:xfrm>
            <a:off x="323528" y="6525344"/>
            <a:ext cx="8496944" cy="0"/>
          </a:xfrm>
          <a:prstGeom prst="line">
            <a:avLst/>
          </a:prstGeom>
          <a:ln w="22225">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CE05B5-E73E-2851-B41F-14B6A017E7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636"/>
          <a:stretch/>
        </p:blipFill>
        <p:spPr>
          <a:xfrm>
            <a:off x="0" y="0"/>
            <a:ext cx="9144000" cy="1410962"/>
          </a:xfrm>
          <a:prstGeom prst="rect">
            <a:avLst/>
          </a:prstGeom>
        </p:spPr>
      </p:pic>
      <p:sp>
        <p:nvSpPr>
          <p:cNvPr id="2" name="TextBox 1">
            <a:extLst>
              <a:ext uri="{FF2B5EF4-FFF2-40B4-BE49-F238E27FC236}">
                <a16:creationId xmlns:a16="http://schemas.microsoft.com/office/drawing/2014/main" id="{656B67FA-A068-325B-E1BD-B5DD845D8190}"/>
              </a:ext>
            </a:extLst>
          </p:cNvPr>
          <p:cNvSpPr txBox="1"/>
          <p:nvPr userDrawn="1"/>
        </p:nvSpPr>
        <p:spPr>
          <a:xfrm>
            <a:off x="6660232" y="6597352"/>
            <a:ext cx="2160240" cy="107722"/>
          </a:xfrm>
          <a:prstGeom prst="rect">
            <a:avLst/>
          </a:prstGeom>
          <a:noFill/>
        </p:spPr>
        <p:txBody>
          <a:bodyPr wrap="square" lIns="0" tIns="0" rIns="0" bIns="0" rtlCol="0">
            <a:spAutoFit/>
          </a:bodyPr>
          <a:lstStyle/>
          <a:p>
            <a:pPr algn="r"/>
            <a:r>
              <a:rPr lang="en-US" sz="700" b="1" i="0" baseline="0" dirty="0" err="1">
                <a:solidFill>
                  <a:srgbClr val="002B5C"/>
                </a:solidFill>
                <a:latin typeface="Helvetica" pitchFamily="2" charset="0"/>
              </a:rPr>
              <a:t>watersafetyscotland.org.uk</a:t>
            </a:r>
            <a:endParaRPr lang="en-US" sz="700" b="1" i="0" baseline="0" dirty="0">
              <a:solidFill>
                <a:srgbClr val="002B5C"/>
              </a:solidFill>
              <a:latin typeface="Helvetica" pitchFamily="2" charset="0"/>
            </a:endParaRPr>
          </a:p>
        </p:txBody>
      </p:sp>
      <p:cxnSp>
        <p:nvCxnSpPr>
          <p:cNvPr id="3" name="Straight Connector 2">
            <a:extLst>
              <a:ext uri="{FF2B5EF4-FFF2-40B4-BE49-F238E27FC236}">
                <a16:creationId xmlns:a16="http://schemas.microsoft.com/office/drawing/2014/main" id="{185874CC-1BB4-8EFA-DE64-8FDF52855469}"/>
              </a:ext>
            </a:extLst>
          </p:cNvPr>
          <p:cNvCxnSpPr/>
          <p:nvPr userDrawn="1"/>
        </p:nvCxnSpPr>
        <p:spPr>
          <a:xfrm>
            <a:off x="323528" y="6525344"/>
            <a:ext cx="8496944" cy="0"/>
          </a:xfrm>
          <a:prstGeom prst="line">
            <a:avLst/>
          </a:prstGeom>
          <a:ln w="22225">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05/12/2023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
        <p:nvSpPr>
          <p:cNvPr id="3" name="TextBox 2">
            <a:extLst>
              <a:ext uri="{FF2B5EF4-FFF2-40B4-BE49-F238E27FC236}">
                <a16:creationId xmlns:a16="http://schemas.microsoft.com/office/drawing/2014/main" id="{7352F3E7-6B2F-0A13-E6EC-4D173EDF69C9}"/>
              </a:ext>
            </a:extLst>
          </p:cNvPr>
          <p:cNvSpPr txBox="1"/>
          <p:nvPr userDrawn="1"/>
        </p:nvSpPr>
        <p:spPr>
          <a:xfrm>
            <a:off x="6660232" y="6597352"/>
            <a:ext cx="2160240" cy="107722"/>
          </a:xfrm>
          <a:prstGeom prst="rect">
            <a:avLst/>
          </a:prstGeom>
          <a:noFill/>
        </p:spPr>
        <p:txBody>
          <a:bodyPr wrap="square" lIns="0" tIns="0" rIns="0" bIns="0" rtlCol="0">
            <a:spAutoFit/>
          </a:bodyPr>
          <a:lstStyle/>
          <a:p>
            <a:pPr algn="r"/>
            <a:r>
              <a:rPr lang="en-US" sz="700" b="1" i="0" baseline="0" dirty="0" err="1">
                <a:solidFill>
                  <a:srgbClr val="002B5C"/>
                </a:solidFill>
                <a:latin typeface="Helvetica" pitchFamily="2" charset="0"/>
              </a:rPr>
              <a:t>watersafetyscotland.org.uk</a:t>
            </a:r>
            <a:endParaRPr lang="en-US" sz="700" b="1" i="0" baseline="0" dirty="0">
              <a:solidFill>
                <a:srgbClr val="002B5C"/>
              </a:solidFill>
              <a:latin typeface="Helvetica" pitchFamily="2" charset="0"/>
            </a:endParaRPr>
          </a:p>
        </p:txBody>
      </p:sp>
      <p:cxnSp>
        <p:nvCxnSpPr>
          <p:cNvPr id="4" name="Straight Connector 3">
            <a:extLst>
              <a:ext uri="{FF2B5EF4-FFF2-40B4-BE49-F238E27FC236}">
                <a16:creationId xmlns:a16="http://schemas.microsoft.com/office/drawing/2014/main" id="{1A359D20-A945-FBB0-92C9-C5C3CDCC43DD}"/>
              </a:ext>
            </a:extLst>
          </p:cNvPr>
          <p:cNvCxnSpPr/>
          <p:nvPr userDrawn="1"/>
        </p:nvCxnSpPr>
        <p:spPr>
          <a:xfrm>
            <a:off x="323528" y="6525344"/>
            <a:ext cx="8496944" cy="0"/>
          </a:xfrm>
          <a:prstGeom prst="line">
            <a:avLst/>
          </a:prstGeom>
          <a:ln w="22225">
            <a:solidFill>
              <a:srgbClr val="002B5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
        <p:nvSpPr>
          <p:cNvPr id="2" name="TextBox 1">
            <a:extLst>
              <a:ext uri="{FF2B5EF4-FFF2-40B4-BE49-F238E27FC236}">
                <a16:creationId xmlns:a16="http://schemas.microsoft.com/office/drawing/2014/main" id="{48EECD96-D9DC-A63D-ACB8-A137CF655BD4}"/>
              </a:ext>
            </a:extLst>
          </p:cNvPr>
          <p:cNvSpPr txBox="1"/>
          <p:nvPr userDrawn="1"/>
        </p:nvSpPr>
        <p:spPr>
          <a:xfrm>
            <a:off x="6660232" y="6597352"/>
            <a:ext cx="2160240" cy="107722"/>
          </a:xfrm>
          <a:prstGeom prst="rect">
            <a:avLst/>
          </a:prstGeom>
          <a:noFill/>
        </p:spPr>
        <p:txBody>
          <a:bodyPr wrap="square" lIns="0" tIns="0" rIns="0" bIns="0" rtlCol="0">
            <a:spAutoFit/>
          </a:bodyPr>
          <a:lstStyle/>
          <a:p>
            <a:pPr algn="r"/>
            <a:r>
              <a:rPr lang="en-US" sz="700" b="1" i="0" baseline="0" dirty="0" err="1">
                <a:solidFill>
                  <a:srgbClr val="002B5C"/>
                </a:solidFill>
                <a:latin typeface="Helvetica" pitchFamily="2" charset="0"/>
              </a:rPr>
              <a:t>watersafetyscotland.org.uk</a:t>
            </a:r>
            <a:endParaRPr lang="en-US" sz="700" b="1" i="0" baseline="0" dirty="0">
              <a:solidFill>
                <a:srgbClr val="002B5C"/>
              </a:solidFill>
              <a:latin typeface="Helvetica" pitchFamily="2" charset="0"/>
            </a:endParaRPr>
          </a:p>
        </p:txBody>
      </p:sp>
      <p:cxnSp>
        <p:nvCxnSpPr>
          <p:cNvPr id="3" name="Straight Connector 2">
            <a:extLst>
              <a:ext uri="{FF2B5EF4-FFF2-40B4-BE49-F238E27FC236}">
                <a16:creationId xmlns:a16="http://schemas.microsoft.com/office/drawing/2014/main" id="{B1E840C6-6BB7-E7F9-AB6B-71D6B1A71F82}"/>
              </a:ext>
            </a:extLst>
          </p:cNvPr>
          <p:cNvCxnSpPr/>
          <p:nvPr userDrawn="1"/>
        </p:nvCxnSpPr>
        <p:spPr>
          <a:xfrm>
            <a:off x="323528" y="6525344"/>
            <a:ext cx="8496944" cy="0"/>
          </a:xfrm>
          <a:prstGeom prst="line">
            <a:avLst/>
          </a:prstGeom>
          <a:ln w="22225">
            <a:solidFill>
              <a:srgbClr val="002B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995A-5A45-014E-8F6C-E64F43A837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24C581-F6D1-BA4F-97BC-638D2D93EA7F}"/>
              </a:ext>
            </a:extLst>
          </p:cNvPr>
          <p:cNvSpPr>
            <a:spLocks noGrp="1"/>
          </p:cNvSpPr>
          <p:nvPr>
            <p:ph type="dt" sz="half" idx="10"/>
          </p:nvPr>
        </p:nvSpPr>
        <p:spPr/>
        <p:txBody>
          <a:bodyPr/>
          <a:lstStyle/>
          <a:p>
            <a:fld id="{2FFB56A1-BCEA-4DC1-8BF2-692F416A8450}" type="datetimeFigureOut">
              <a:rPr lang="en-GB" smtClean="0"/>
              <a:pPr/>
              <a:t>05/12/2023</a:t>
            </a:fld>
            <a:endParaRPr lang="en-GB" dirty="0"/>
          </a:p>
        </p:txBody>
      </p:sp>
      <p:sp>
        <p:nvSpPr>
          <p:cNvPr id="4" name="Footer Placeholder 3">
            <a:extLst>
              <a:ext uri="{FF2B5EF4-FFF2-40B4-BE49-F238E27FC236}">
                <a16:creationId xmlns:a16="http://schemas.microsoft.com/office/drawing/2014/main" id="{6450EC47-4FFC-BE49-AF1B-AC7843B04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7A8C3-E234-3B45-BB38-024F2CDCE4F8}"/>
              </a:ext>
            </a:extLst>
          </p:cNvPr>
          <p:cNvSpPr>
            <a:spLocks noGrp="1"/>
          </p:cNvSpPr>
          <p:nvPr>
            <p:ph type="sldNum" sz="quarter" idx="12"/>
          </p:nvPr>
        </p:nvSpPr>
        <p:spPr/>
        <p:txBody>
          <a:bodyPr/>
          <a:lstStyle/>
          <a:p>
            <a:fld id="{5BF1DD72-2295-416E-A2EC-9B0AF104EB17}" type="slidenum">
              <a:rPr lang="en-GB" smtClean="0"/>
              <a:pPr/>
              <a:t>‹#›</a:t>
            </a:fld>
            <a:endParaRPr lang="en-GB" dirty="0"/>
          </a:p>
        </p:txBody>
      </p: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05/12/2023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video" Target="https://www.youtube.com/embed/Wf_LSdw4dvs?feature=oembed" TargetMode="Externa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6SFt2Ly6hik?feature=oembed"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EE409D53-8498-BCD0-9E5A-7666693E1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1714" cy="6926857"/>
          </a:xfrm>
          <a:prstGeom prst="rect">
            <a:avLst/>
          </a:prstGeom>
        </p:spPr>
      </p:pic>
      <p:sp>
        <p:nvSpPr>
          <p:cNvPr id="12" name="Title 1">
            <a:extLst>
              <a:ext uri="{FF2B5EF4-FFF2-40B4-BE49-F238E27FC236}">
                <a16:creationId xmlns:a16="http://schemas.microsoft.com/office/drawing/2014/main" id="{C9955243-5B22-2C23-82BB-02C50355FA60}"/>
              </a:ext>
            </a:extLst>
          </p:cNvPr>
          <p:cNvSpPr txBox="1">
            <a:spLocks/>
          </p:cNvSpPr>
          <p:nvPr/>
        </p:nvSpPr>
        <p:spPr>
          <a:xfrm>
            <a:off x="827584" y="2348880"/>
            <a:ext cx="6264696" cy="8640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8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Workshop</a:t>
            </a:r>
            <a:endParaRPr lang="en-GB" sz="58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pic>
        <p:nvPicPr>
          <p:cNvPr id="3" name="Picture 2">
            <a:extLst>
              <a:ext uri="{FF2B5EF4-FFF2-40B4-BE49-F238E27FC236}">
                <a16:creationId xmlns:a16="http://schemas.microsoft.com/office/drawing/2014/main" id="{E5E543E8-5CFA-2912-0583-BF8056C21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409" y="-111927"/>
            <a:ext cx="3074751" cy="2172775"/>
          </a:xfrm>
          <a:prstGeom prst="rect">
            <a:avLst/>
          </a:prstGeom>
        </p:spPr>
      </p:pic>
    </p:spTree>
    <p:extLst>
      <p:ext uri="{BB962C8B-B14F-4D97-AF65-F5344CB8AC3E}">
        <p14:creationId xmlns:p14="http://schemas.microsoft.com/office/powerpoint/2010/main" val="25197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pic>
        <p:nvPicPr>
          <p:cNvPr id="27" name="Picture 26" descr="Diagram&#10;&#10;Description automatically generated">
            <a:extLst>
              <a:ext uri="{FF2B5EF4-FFF2-40B4-BE49-F238E27FC236}">
                <a16:creationId xmlns:a16="http://schemas.microsoft.com/office/drawing/2014/main" id="{4579705F-9E17-1743-9471-77EAD9886D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59" y="1959261"/>
            <a:ext cx="7704856" cy="4176283"/>
          </a:xfrm>
          <a:prstGeom prst="rect">
            <a:avLst/>
          </a:prstGeom>
        </p:spPr>
      </p:pic>
      <p:sp>
        <p:nvSpPr>
          <p:cNvPr id="6" name="Title 1">
            <a:extLst>
              <a:ext uri="{FF2B5EF4-FFF2-40B4-BE49-F238E27FC236}">
                <a16:creationId xmlns:a16="http://schemas.microsoft.com/office/drawing/2014/main" id="{EEF6A940-6DDF-12A9-FEAA-3CDC393A3701}"/>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Cold water shock</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331745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38EDC7E2-C45D-0848-89CD-BED3BE6E64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66" t="26901" r="16664" b="27950"/>
          <a:stretch/>
        </p:blipFill>
        <p:spPr>
          <a:xfrm>
            <a:off x="6259568" y="2540995"/>
            <a:ext cx="2312779" cy="2187533"/>
          </a:xfrm>
          <a:prstGeom prst="rect">
            <a:avLst/>
          </a:prstGeom>
        </p:spPr>
      </p:pic>
      <p:pic>
        <p:nvPicPr>
          <p:cNvPr id="11" name="Picture 10" descr="A picture containing smoke, coming, dark&#10;&#10;Description automatically generated">
            <a:extLst>
              <a:ext uri="{FF2B5EF4-FFF2-40B4-BE49-F238E27FC236}">
                <a16:creationId xmlns:a16="http://schemas.microsoft.com/office/drawing/2014/main" id="{72EE4DB1-EA1E-FB45-87FA-EBE61E66B3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611519">
            <a:off x="7706732" y="4601128"/>
            <a:ext cx="510838" cy="239896"/>
          </a:xfrm>
          <a:prstGeom prst="rect">
            <a:avLst/>
          </a:prstGeom>
        </p:spPr>
      </p:pic>
      <p:pic>
        <p:nvPicPr>
          <p:cNvPr id="12" name="Picture 11" descr="A picture containing smoke, coming, dark&#10;&#10;Description automatically generated">
            <a:extLst>
              <a:ext uri="{FF2B5EF4-FFF2-40B4-BE49-F238E27FC236}">
                <a16:creationId xmlns:a16="http://schemas.microsoft.com/office/drawing/2014/main" id="{5AC1CBD8-92F9-9240-BC12-024F861D8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723939">
            <a:off x="7611296" y="2542788"/>
            <a:ext cx="598499" cy="281063"/>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6618FF53-E308-2D44-A216-46418560ED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91861">
            <a:off x="6483028" y="4461853"/>
            <a:ext cx="582275" cy="273444"/>
          </a:xfrm>
          <a:prstGeom prst="rect">
            <a:avLst/>
          </a:prstGeom>
        </p:spPr>
      </p:pic>
      <p:sp>
        <p:nvSpPr>
          <p:cNvPr id="15" name="Rectangle 14">
            <a:extLst>
              <a:ext uri="{FF2B5EF4-FFF2-40B4-BE49-F238E27FC236}">
                <a16:creationId xmlns:a16="http://schemas.microsoft.com/office/drawing/2014/main" id="{0C4084FC-4A00-394E-8831-657B30B97576}"/>
              </a:ext>
            </a:extLst>
          </p:cNvPr>
          <p:cNvSpPr/>
          <p:nvPr/>
        </p:nvSpPr>
        <p:spPr>
          <a:xfrm rot="342741">
            <a:off x="7333380" y="5083580"/>
            <a:ext cx="1251697"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your </a:t>
            </a:r>
            <a:r>
              <a:rPr lang="en-GB" sz="1500" b="1" i="1" dirty="0">
                <a:latin typeface="Helvetica Bold Oblique" pitchFamily="2" charset="0"/>
                <a:cs typeface="Arial" panose="020B0604020202020204" pitchFamily="34" charset="0"/>
              </a:rPr>
              <a:t>body</a:t>
            </a:r>
            <a:r>
              <a:rPr lang="en-GB" sz="1500" i="1" dirty="0">
                <a:latin typeface="Helvetica Oblique" pitchFamily="2" charset="0"/>
                <a:cs typeface="Arial" panose="020B0604020202020204" pitchFamily="34" charset="0"/>
              </a:rPr>
              <a:t> feel?</a:t>
            </a:r>
          </a:p>
        </p:txBody>
      </p:sp>
      <p:sp>
        <p:nvSpPr>
          <p:cNvPr id="16" name="Rectangle 15">
            <a:extLst>
              <a:ext uri="{FF2B5EF4-FFF2-40B4-BE49-F238E27FC236}">
                <a16:creationId xmlns:a16="http://schemas.microsoft.com/office/drawing/2014/main" id="{02CF8A12-23D8-BF46-9433-12F38E0347E4}"/>
              </a:ext>
            </a:extLst>
          </p:cNvPr>
          <p:cNvSpPr/>
          <p:nvPr/>
        </p:nvSpPr>
        <p:spPr>
          <a:xfrm rot="19411869">
            <a:off x="6188274" y="4968163"/>
            <a:ext cx="133028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a:t>
            </a:r>
            <a:r>
              <a:rPr lang="en-GB" sz="1500" b="1" i="1" dirty="0">
                <a:latin typeface="Helvetica Bold Oblique" pitchFamily="2" charset="0"/>
                <a:cs typeface="Arial" panose="020B0604020202020204" pitchFamily="34" charset="0"/>
              </a:rPr>
              <a:t>emotions</a:t>
            </a:r>
            <a:r>
              <a:rPr lang="en-GB" sz="1500" i="1" dirty="0">
                <a:latin typeface="Helvetica Oblique" pitchFamily="2" charset="0"/>
                <a:cs typeface="Arial" panose="020B0604020202020204" pitchFamily="34" charset="0"/>
              </a:rPr>
              <a:t> might you feel?</a:t>
            </a:r>
          </a:p>
        </p:txBody>
      </p:sp>
      <p:sp>
        <p:nvSpPr>
          <p:cNvPr id="17" name="Rectangle 16">
            <a:extLst>
              <a:ext uri="{FF2B5EF4-FFF2-40B4-BE49-F238E27FC236}">
                <a16:creationId xmlns:a16="http://schemas.microsoft.com/office/drawing/2014/main" id="{AEF538BA-21E2-4442-AB7E-CE0440CEBE35}"/>
              </a:ext>
            </a:extLst>
          </p:cNvPr>
          <p:cNvSpPr/>
          <p:nvPr/>
        </p:nvSpPr>
        <p:spPr>
          <a:xfrm rot="727056">
            <a:off x="7170446" y="1721790"/>
            <a:ext cx="1785228" cy="553998"/>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 </a:t>
            </a:r>
            <a:r>
              <a:rPr lang="en-GB" sz="1500" b="1" i="1" dirty="0">
                <a:latin typeface="Helvetica Bold Oblique" pitchFamily="2" charset="0"/>
                <a:cs typeface="Arial" panose="020B0604020202020204" pitchFamily="34" charset="0"/>
              </a:rPr>
              <a:t>react</a:t>
            </a:r>
            <a:r>
              <a:rPr lang="en-GB" sz="1500" i="1" dirty="0">
                <a:latin typeface="Helvetica Oblique" pitchFamily="2" charset="0"/>
                <a:cs typeface="Arial" panose="020B0604020202020204" pitchFamily="34" charset="0"/>
              </a:rPr>
              <a:t>?</a:t>
            </a:r>
          </a:p>
        </p:txBody>
      </p:sp>
      <p:sp>
        <p:nvSpPr>
          <p:cNvPr id="14" name="Title 1">
            <a:extLst>
              <a:ext uri="{FF2B5EF4-FFF2-40B4-BE49-F238E27FC236}">
                <a16:creationId xmlns:a16="http://schemas.microsoft.com/office/drawing/2014/main" id="{C8FA8B9F-1BE3-B7BA-836B-0E9B5FBB1049}"/>
              </a:ext>
            </a:extLst>
          </p:cNvPr>
          <p:cNvSpPr txBox="1">
            <a:spLocks/>
          </p:cNvSpPr>
          <p:nvPr/>
        </p:nvSpPr>
        <p:spPr>
          <a:xfrm>
            <a:off x="340310" y="408745"/>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What should you do if you get into trouble in the water?</a:t>
            </a:r>
          </a:p>
        </p:txBody>
      </p:sp>
      <p:sp>
        <p:nvSpPr>
          <p:cNvPr id="18" name="Title 1">
            <a:extLst>
              <a:ext uri="{FF2B5EF4-FFF2-40B4-BE49-F238E27FC236}">
                <a16:creationId xmlns:a16="http://schemas.microsoft.com/office/drawing/2014/main" id="{272D2ED6-BA8E-D0C6-2A32-1BFDDF61AEF1}"/>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Cold water shock with Paralympic Athlete Toni Shaw</a:t>
            </a:r>
            <a:endParaRPr lang="en-GB" sz="18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4" name="TextBox 3">
            <a:extLst>
              <a:ext uri="{FF2B5EF4-FFF2-40B4-BE49-F238E27FC236}">
                <a16:creationId xmlns:a16="http://schemas.microsoft.com/office/drawing/2014/main" id="{1BC16085-F2B3-4A89-9D00-5DC2E4AB0D4F}"/>
              </a:ext>
            </a:extLst>
          </p:cNvPr>
          <p:cNvSpPr txBox="1"/>
          <p:nvPr/>
        </p:nvSpPr>
        <p:spPr>
          <a:xfrm>
            <a:off x="411938" y="5023235"/>
            <a:ext cx="5802464" cy="1246944"/>
          </a:xfrm>
          <a:prstGeom prst="rect">
            <a:avLst/>
          </a:prstGeom>
          <a:noFill/>
        </p:spPr>
        <p:txBody>
          <a:bodyPr wrap="square" lIns="0" tIns="0" rIns="0" bIns="0" rtlCol="0">
            <a:spAutoFit/>
          </a:bodyPr>
          <a:lstStyle/>
          <a:p>
            <a:pPr>
              <a:spcAft>
                <a:spcPts val="600"/>
              </a:spcAft>
            </a:pPr>
            <a:r>
              <a:rPr lang="en-GB" sz="14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Key points:</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Instead of panicking, Float on your back</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Call 999 if you have a mobile on you</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After you have calmed down shout loudly for help</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If you can – attempt to swim to shore or find something that floats</a:t>
            </a:r>
          </a:p>
        </p:txBody>
      </p:sp>
      <p:pic>
        <p:nvPicPr>
          <p:cNvPr id="2" name="Online Media 1" descr="Cold Water Shock">
            <a:hlinkClick r:id="" action="ppaction://media"/>
            <a:extLst>
              <a:ext uri="{FF2B5EF4-FFF2-40B4-BE49-F238E27FC236}">
                <a16:creationId xmlns:a16="http://schemas.microsoft.com/office/drawing/2014/main" id="{83B7C13B-0526-C39B-084F-B85806C995A9}"/>
              </a:ext>
            </a:extLst>
          </p:cNvPr>
          <p:cNvPicPr>
            <a:picLocks noRot="1" noChangeAspect="1"/>
          </p:cNvPicPr>
          <p:nvPr>
            <a:videoFile r:link="rId1"/>
          </p:nvPr>
        </p:nvPicPr>
        <p:blipFill>
          <a:blip r:embed="rId8"/>
          <a:stretch>
            <a:fillRect/>
          </a:stretch>
        </p:blipFill>
        <p:spPr>
          <a:xfrm>
            <a:off x="351661" y="1862582"/>
            <a:ext cx="5164895" cy="2918166"/>
          </a:xfrm>
          <a:prstGeom prst="rect">
            <a:avLst/>
          </a:prstGeom>
        </p:spPr>
      </p:pic>
    </p:spTree>
    <p:extLst>
      <p:ext uri="{BB962C8B-B14F-4D97-AF65-F5344CB8AC3E}">
        <p14:creationId xmlns:p14="http://schemas.microsoft.com/office/powerpoint/2010/main" val="19665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68FD-23DC-B960-2902-43AC79ECA9E8}"/>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6</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Have you learned the Water Safety Code?</a:t>
            </a:r>
          </a:p>
        </p:txBody>
      </p:sp>
      <p:sp>
        <p:nvSpPr>
          <p:cNvPr id="3" name="Subtitle 2">
            <a:extLst>
              <a:ext uri="{FF2B5EF4-FFF2-40B4-BE49-F238E27FC236}">
                <a16:creationId xmlns:a16="http://schemas.microsoft.com/office/drawing/2014/main" id="{76A130B3-B135-78AE-AF48-F38B26E33F3C}"/>
              </a:ext>
            </a:extLst>
          </p:cNvPr>
          <p:cNvSpPr txBox="1">
            <a:spLocks/>
          </p:cNvSpPr>
          <p:nvPr/>
        </p:nvSpPr>
        <p:spPr>
          <a:xfrm>
            <a:off x="251520" y="1518788"/>
            <a:ext cx="1656184" cy="3652613"/>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1620"/>
              </a:lnSpc>
              <a:spcBef>
                <a:spcPts val="0"/>
              </a:spcBef>
              <a:spcAft>
                <a:spcPts val="1200"/>
              </a:spcAft>
            </a:pPr>
            <a:r>
              <a:rPr lang="en-GB" sz="1200" b="1" dirty="0">
                <a:solidFill>
                  <a:srgbClr val="002B5C"/>
                </a:solidFill>
                <a:latin typeface="Helvetica" pitchFamily="2" charset="0"/>
              </a:rPr>
              <a:t>Think of that same body of water again.</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Not all dangers are visible: think of two that you can’t always see.</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What two actions should you take if you saw someone in trouble in the water?</a:t>
            </a:r>
            <a:br>
              <a:rPr lang="en-GB" sz="1200" dirty="0">
                <a:solidFill>
                  <a:srgbClr val="002B5C"/>
                </a:solidFill>
                <a:latin typeface="Helvetica" pitchFamily="2" charset="0"/>
              </a:rPr>
            </a:br>
            <a:r>
              <a:rPr lang="en-GB" sz="1200" dirty="0">
                <a:solidFill>
                  <a:srgbClr val="002B5C"/>
                </a:solidFill>
                <a:latin typeface="Helvetica" pitchFamily="2" charset="0"/>
              </a:rPr>
              <a:t>What should you do if you found yourself in water unexpectedly?</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What one thing would you tell a friend about how to stay safe around water?</a:t>
            </a:r>
          </a:p>
        </p:txBody>
      </p:sp>
      <p:pic>
        <p:nvPicPr>
          <p:cNvPr id="4" name="Picture 3" descr="A picture containing outdoor&#10;&#10;Description automatically generated">
            <a:extLst>
              <a:ext uri="{FF2B5EF4-FFF2-40B4-BE49-F238E27FC236}">
                <a16:creationId xmlns:a16="http://schemas.microsoft.com/office/drawing/2014/main" id="{8B02D5A5-E0A6-300F-BD7E-416587053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83320" y="1949413"/>
            <a:ext cx="4293096" cy="3219822"/>
          </a:xfrm>
          <a:prstGeom prst="rect">
            <a:avLst/>
          </a:prstGeom>
        </p:spPr>
      </p:pic>
      <p:pic>
        <p:nvPicPr>
          <p:cNvPr id="5" name="Picture 4" descr="A person walking on a boardwalk&#10;&#10;Description automatically generated with low confidence">
            <a:extLst>
              <a:ext uri="{FF2B5EF4-FFF2-40B4-BE49-F238E27FC236}">
                <a16:creationId xmlns:a16="http://schemas.microsoft.com/office/drawing/2014/main" id="{68EC67FB-9CE9-832F-F8D5-1C8D9799F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2032" y="1412776"/>
            <a:ext cx="3240116" cy="4293096"/>
          </a:xfrm>
          <a:prstGeom prst="rect">
            <a:avLst/>
          </a:prstGeom>
        </p:spPr>
      </p:pic>
    </p:spTree>
    <p:extLst>
      <p:ext uri="{BB962C8B-B14F-4D97-AF65-F5344CB8AC3E}">
        <p14:creationId xmlns:p14="http://schemas.microsoft.com/office/powerpoint/2010/main" val="59856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971600" y="1268760"/>
            <a:ext cx="7548257" cy="5271364"/>
          </a:xfrm>
          <a:prstGeom prst="rect">
            <a:avLst/>
          </a:prstGeom>
        </p:spPr>
      </p:pic>
    </p:spTree>
    <p:extLst>
      <p:ext uri="{BB962C8B-B14F-4D97-AF65-F5344CB8AC3E}">
        <p14:creationId xmlns:p14="http://schemas.microsoft.com/office/powerpoint/2010/main" val="395602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2EC027-24B3-0947-871F-82F88DF04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47"/>
          <a:stretch/>
        </p:blipFill>
        <p:spPr>
          <a:xfrm>
            <a:off x="0" y="0"/>
            <a:ext cx="9144000" cy="6858000"/>
          </a:xfrm>
          <a:prstGeom prst="rect">
            <a:avLst/>
          </a:prstGeom>
        </p:spPr>
      </p:pic>
      <p:sp>
        <p:nvSpPr>
          <p:cNvPr id="3" name="Subtitle 2">
            <a:extLst>
              <a:ext uri="{FF2B5EF4-FFF2-40B4-BE49-F238E27FC236}">
                <a16:creationId xmlns:a16="http://schemas.microsoft.com/office/drawing/2014/main" id="{641E46F7-528D-4BD0-9E22-A4E60B8AEE43}"/>
              </a:ext>
            </a:extLst>
          </p:cNvPr>
          <p:cNvSpPr>
            <a:spLocks noGrp="1"/>
          </p:cNvSpPr>
          <p:nvPr>
            <p:ph type="subTitle" idx="4294967295"/>
          </p:nvPr>
        </p:nvSpPr>
        <p:spPr>
          <a:xfrm>
            <a:off x="250404" y="6237312"/>
            <a:ext cx="8643192" cy="360040"/>
          </a:xfrm>
        </p:spPr>
        <p:txBody>
          <a:bodyPr lIns="0" tIns="0" rIns="0" bIns="0">
            <a:normAutofit/>
          </a:bodyPr>
          <a:lstStyle/>
          <a:p>
            <a:pPr marL="0" indent="0" algn="ctr">
              <a:buNone/>
            </a:pPr>
            <a:r>
              <a:rPr lang="en-GB" sz="1300" dirty="0">
                <a:solidFill>
                  <a:schemeClr val="bg1"/>
                </a:solidFill>
                <a:latin typeface="Helvetica" pitchFamily="2" charset="0"/>
              </a:rPr>
              <a:t>This resource is based on the hard work of Gillian Barclay and the Fife Water Safety Group</a:t>
            </a:r>
          </a:p>
          <a:p>
            <a:endParaRPr lang="en-GB" dirty="0">
              <a:solidFill>
                <a:schemeClr val="bg1"/>
              </a:solidFill>
            </a:endParaRPr>
          </a:p>
        </p:txBody>
      </p:sp>
    </p:spTree>
    <p:extLst>
      <p:ext uri="{BB962C8B-B14F-4D97-AF65-F5344CB8AC3E}">
        <p14:creationId xmlns:p14="http://schemas.microsoft.com/office/powerpoint/2010/main" val="21555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DD303-ABD3-3343-EB53-5A550A57B44D}"/>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971600" y="1196752"/>
            <a:ext cx="7548257" cy="5271364"/>
          </a:xfrm>
          <a:prstGeom prst="rect">
            <a:avLst/>
          </a:prstGeom>
        </p:spPr>
      </p:pic>
    </p:spTree>
    <p:extLst>
      <p:ext uri="{BB962C8B-B14F-4D97-AF65-F5344CB8AC3E}">
        <p14:creationId xmlns:p14="http://schemas.microsoft.com/office/powerpoint/2010/main" val="50617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32EC29-64B4-6089-66F3-383A8E05E3F8}"/>
              </a:ext>
            </a:extLst>
          </p:cNvPr>
          <p:cNvPicPr>
            <a:picLocks noChangeAspect="1"/>
          </p:cNvPicPr>
          <p:nvPr/>
        </p:nvPicPr>
        <p:blipFill rotWithShape="1">
          <a:blip r:embed="rId3">
            <a:extLst>
              <a:ext uri="{28A0092B-C50C-407E-A947-70E740481C1C}">
                <a14:useLocalDpi xmlns:a14="http://schemas.microsoft.com/office/drawing/2010/main" val="0"/>
              </a:ext>
            </a:extLst>
          </a:blip>
          <a:srcRect t="1398" b="16620"/>
          <a:stretch/>
        </p:blipFill>
        <p:spPr>
          <a:xfrm>
            <a:off x="0" y="2664296"/>
            <a:ext cx="9144000" cy="4221088"/>
          </a:xfrm>
          <a:prstGeom prst="rect">
            <a:avLst/>
          </a:prstGeom>
        </p:spPr>
      </p:pic>
      <p:sp>
        <p:nvSpPr>
          <p:cNvPr id="3" name="Title 1">
            <a:extLst>
              <a:ext uri="{FF2B5EF4-FFF2-40B4-BE49-F238E27FC236}">
                <a16:creationId xmlns:a16="http://schemas.microsoft.com/office/drawing/2014/main" id="{F99FA387-20F5-1842-90D6-FFDCF28E2973}"/>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Starter activity</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323528" y="1518788"/>
            <a:ext cx="1584176" cy="3652613"/>
          </a:xfrm>
          <a:prstGeom prst="rect">
            <a:avLst/>
          </a:prstGeom>
        </p:spPr>
        <p:txBody>
          <a:bodyPr vert="horz" lIns="0" tIns="0" rIns="0" bIns="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a:solidFill>
                  <a:srgbClr val="002B5C"/>
                </a:solidFill>
              </a:rPr>
              <a:t>Think of a body of water near you – it could be a river, loch or beach.</a:t>
            </a:r>
          </a:p>
          <a:p>
            <a:endParaRPr lang="en-GB" sz="1600" dirty="0">
              <a:solidFill>
                <a:srgbClr val="002B5C"/>
              </a:solidFill>
            </a:endParaRPr>
          </a:p>
          <a:p>
            <a:r>
              <a:rPr lang="en-GB" sz="1600" dirty="0">
                <a:solidFill>
                  <a:srgbClr val="002B5C"/>
                </a:solidFill>
              </a:rPr>
              <a:t>What do you do there?</a:t>
            </a:r>
          </a:p>
        </p:txBody>
      </p:sp>
      <p:pic>
        <p:nvPicPr>
          <p:cNvPr id="11" name="Picture 10">
            <a:extLst>
              <a:ext uri="{FF2B5EF4-FFF2-40B4-BE49-F238E27FC236}">
                <a16:creationId xmlns:a16="http://schemas.microsoft.com/office/drawing/2014/main" id="{74EBEDA3-4190-B865-BE7C-2A5C418DCD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742" r="1088" b="300"/>
          <a:stretch/>
        </p:blipFill>
        <p:spPr>
          <a:xfrm>
            <a:off x="2267744" y="1340768"/>
            <a:ext cx="6552728" cy="4320480"/>
          </a:xfrm>
          <a:prstGeom prst="rect">
            <a:avLst/>
          </a:prstGeom>
        </p:spPr>
      </p:pic>
      <p:sp>
        <p:nvSpPr>
          <p:cNvPr id="14" name="Rectangle 13">
            <a:extLst>
              <a:ext uri="{FF2B5EF4-FFF2-40B4-BE49-F238E27FC236}">
                <a16:creationId xmlns:a16="http://schemas.microsoft.com/office/drawing/2014/main" id="{C3E25769-D7AC-E838-6188-1477092E1080}"/>
              </a:ext>
            </a:extLst>
          </p:cNvPr>
          <p:cNvSpPr/>
          <p:nvPr/>
        </p:nvSpPr>
        <p:spPr>
          <a:xfrm>
            <a:off x="2339752" y="6248925"/>
            <a:ext cx="6877192" cy="492443"/>
          </a:xfrm>
          <a:prstGeom prst="rect">
            <a:avLst/>
          </a:prstGeom>
          <a:noFill/>
        </p:spPr>
        <p:txBody>
          <a:bodyPr wrap="square" lIns="0" tIns="0" rIns="0" bIns="0">
            <a:spAutoFit/>
          </a:bodyPr>
          <a:lstStyle/>
          <a:p>
            <a:pPr lvl="0">
              <a:defRPr/>
            </a:pPr>
            <a:r>
              <a:rPr lang="en-GB" sz="1600" dirty="0">
                <a:solidFill>
                  <a:schemeClr val="bg1"/>
                </a:solidFill>
                <a:latin typeface="Helvetica" pitchFamily="2" charset="0"/>
                <a:cs typeface="Arial" pitchFamily="34" charset="0"/>
              </a:rPr>
              <a:t>Not all risks are easy to see which can be very dangerous. </a:t>
            </a:r>
            <a:br>
              <a:rPr lang="en-GB" sz="1600" dirty="0">
                <a:solidFill>
                  <a:schemeClr val="bg1"/>
                </a:solidFill>
                <a:latin typeface="Helvetica" pitchFamily="2" charset="0"/>
                <a:cs typeface="Arial" pitchFamily="34" charset="0"/>
              </a:rPr>
            </a:br>
            <a:r>
              <a:rPr lang="en-GB" sz="1600" dirty="0">
                <a:solidFill>
                  <a:schemeClr val="bg1"/>
                </a:solidFill>
                <a:latin typeface="Helvetica" pitchFamily="2" charset="0"/>
                <a:cs typeface="Arial" pitchFamily="34" charset="0"/>
              </a:rPr>
              <a:t>Can you think of any?</a:t>
            </a:r>
          </a:p>
        </p:txBody>
      </p:sp>
    </p:spTree>
    <p:extLst>
      <p:ext uri="{BB962C8B-B14F-4D97-AF65-F5344CB8AC3E}">
        <p14:creationId xmlns:p14="http://schemas.microsoft.com/office/powerpoint/2010/main" val="243478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in a kayak in a lake&#10;&#10;Description automatically generated with low confidence">
            <a:extLst>
              <a:ext uri="{FF2B5EF4-FFF2-40B4-BE49-F238E27FC236}">
                <a16:creationId xmlns:a16="http://schemas.microsoft.com/office/drawing/2014/main" id="{4BADC53D-6D98-13B1-5F56-E8DF2847F7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12" r="-1"/>
          <a:stretch/>
        </p:blipFill>
        <p:spPr>
          <a:xfrm>
            <a:off x="-274552" y="1412776"/>
            <a:ext cx="9073008" cy="5040560"/>
          </a:xfrm>
          <a:prstGeom prst="rect">
            <a:avLst/>
          </a:prstGeom>
        </p:spPr>
      </p:pic>
      <p:sp>
        <p:nvSpPr>
          <p:cNvPr id="9" name="Rectangle 8">
            <a:extLst>
              <a:ext uri="{FF2B5EF4-FFF2-40B4-BE49-F238E27FC236}">
                <a16:creationId xmlns:a16="http://schemas.microsoft.com/office/drawing/2014/main" id="{6BC508BD-0759-4A19-A4E4-C2C32609DB28}"/>
              </a:ext>
            </a:extLst>
          </p:cNvPr>
          <p:cNvSpPr/>
          <p:nvPr/>
        </p:nvSpPr>
        <p:spPr>
          <a:xfrm>
            <a:off x="539552" y="1772816"/>
            <a:ext cx="3816424" cy="1969770"/>
          </a:xfrm>
          <a:prstGeom prst="rect">
            <a:avLst/>
          </a:prstGeom>
          <a:noFill/>
        </p:spPr>
        <p:txBody>
          <a:bodyPr wrap="square" lIns="0" tIns="0" rIns="0" bIns="0">
            <a:spAutoFit/>
          </a:bodyPr>
          <a:lstStyle/>
          <a:p>
            <a:pPr marL="285750" indent="-285750" fontAlgn="base">
              <a:buFont typeface="Arial" panose="020B0604020202020204" pitchFamily="34" charset="0"/>
              <a:buChar char="•"/>
            </a:pPr>
            <a:r>
              <a:rPr lang="en-GB" sz="1600" b="1" dirty="0">
                <a:solidFill>
                  <a:schemeClr val="bg1"/>
                </a:solidFill>
                <a:latin typeface="Helvetica" pitchFamily="2" charset="0"/>
              </a:rPr>
              <a:t>To develop an understanding of the dangers of water, in particular the effects of cold water shock.</a:t>
            </a:r>
          </a:p>
          <a:p>
            <a:pPr fontAlgn="base"/>
            <a:r>
              <a:rPr lang="en-GB" sz="1600" b="1" dirty="0">
                <a:solidFill>
                  <a:schemeClr val="bg1"/>
                </a:solidFill>
                <a:latin typeface="Helvetica" pitchFamily="2" charset="0"/>
              </a:rPr>
              <a:t> </a:t>
            </a:r>
            <a:r>
              <a:rPr lang="en-US" sz="1600" b="1" dirty="0">
                <a:solidFill>
                  <a:schemeClr val="bg1"/>
                </a:solidFill>
                <a:latin typeface="Helvetica" pitchFamily="2" charset="0"/>
              </a:rPr>
              <a:t>​</a:t>
            </a:r>
          </a:p>
          <a:p>
            <a:pPr marL="285750" indent="-285750" fontAlgn="base">
              <a:buFont typeface="Arial" panose="020B0604020202020204" pitchFamily="34" charset="0"/>
              <a:buChar char="•"/>
            </a:pPr>
            <a:r>
              <a:rPr lang="en-GB" sz="1600" b="1" dirty="0">
                <a:solidFill>
                  <a:schemeClr val="bg1"/>
                </a:solidFill>
                <a:latin typeface="Helvetica" pitchFamily="2" charset="0"/>
              </a:rPr>
              <a:t>To develop an understanding of how you can keep yourself and others safe around water, and how to respond in an emergency.</a:t>
            </a:r>
            <a:endParaRPr lang="en-US" sz="1600" b="1" dirty="0">
              <a:solidFill>
                <a:schemeClr val="bg1"/>
              </a:solidFill>
              <a:latin typeface="Helvetica" pitchFamily="2" charset="0"/>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5" name="Title 1">
            <a:extLst>
              <a:ext uri="{FF2B5EF4-FFF2-40B4-BE49-F238E27FC236}">
                <a16:creationId xmlns:a16="http://schemas.microsoft.com/office/drawing/2014/main" id="{48B65063-940C-18D7-4A32-C8937C39AB6A}"/>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Learning objectives</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07FC6-1A20-DBA9-DB6A-87AFC54B8E19}"/>
              </a:ext>
            </a:extLst>
          </p:cNvPr>
          <p:cNvPicPr>
            <a:picLocks noChangeAspect="1"/>
          </p:cNvPicPr>
          <p:nvPr/>
        </p:nvPicPr>
        <p:blipFill rotWithShape="1">
          <a:blip r:embed="rId3">
            <a:extLst>
              <a:ext uri="{28A0092B-C50C-407E-A947-70E740481C1C}">
                <a14:useLocalDpi xmlns:a14="http://schemas.microsoft.com/office/drawing/2010/main" val="0"/>
              </a:ext>
            </a:extLst>
          </a:blip>
          <a:srcRect t="54010" b="16620"/>
          <a:stretch/>
        </p:blipFill>
        <p:spPr>
          <a:xfrm>
            <a:off x="0" y="5373216"/>
            <a:ext cx="9144000" cy="1512168"/>
          </a:xfrm>
          <a:prstGeom prst="rect">
            <a:avLst/>
          </a:prstGeom>
        </p:spPr>
      </p:pic>
      <p:sp>
        <p:nvSpPr>
          <p:cNvPr id="14" name="Rectangle 13">
            <a:extLst>
              <a:ext uri="{FF2B5EF4-FFF2-40B4-BE49-F238E27FC236}">
                <a16:creationId xmlns:a16="http://schemas.microsoft.com/office/drawing/2014/main" id="{20216A2A-6355-4914-BB9B-694D08EA614D}"/>
              </a:ext>
            </a:extLst>
          </p:cNvPr>
          <p:cNvSpPr/>
          <p:nvPr/>
        </p:nvSpPr>
        <p:spPr>
          <a:xfrm>
            <a:off x="2195736" y="6237312"/>
            <a:ext cx="5275448" cy="584775"/>
          </a:xfrm>
          <a:prstGeom prst="rect">
            <a:avLst/>
          </a:prstGeom>
          <a:noFill/>
        </p:spPr>
        <p:txBody>
          <a:bodyPr wrap="square">
            <a:spAutoFit/>
          </a:bodyPr>
          <a:lstStyle/>
          <a:p>
            <a:pPr lvl="0"/>
            <a:r>
              <a:rPr lang="en-GB" sz="1600" dirty="0">
                <a:solidFill>
                  <a:schemeClr val="bg1"/>
                </a:solidFill>
                <a:latin typeface="Helvetica" pitchFamily="2" charset="0"/>
              </a:rPr>
              <a:t>What kind of dangers would you find at the coast that you wouldn’t find at inland waters? </a:t>
            </a:r>
            <a:endParaRPr lang="en-GB" sz="1600" dirty="0">
              <a:solidFill>
                <a:schemeClr val="bg1"/>
              </a:solidFill>
              <a:latin typeface="Helvetica" pitchFamily="2" charset="0"/>
              <a:cs typeface="Arial" pitchFamily="34" charset="0"/>
            </a:endParaRPr>
          </a:p>
        </p:txBody>
      </p:sp>
      <p:sp>
        <p:nvSpPr>
          <p:cNvPr id="11" name="Title 1">
            <a:extLst>
              <a:ext uri="{FF2B5EF4-FFF2-40B4-BE49-F238E27FC236}">
                <a16:creationId xmlns:a16="http://schemas.microsoft.com/office/drawing/2014/main" id="{4FB44A6A-1A42-FF45-B3E7-406FE20125BD}"/>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1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Stop and Think, Spot the Dangers</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677F2A58-9847-1877-C310-42248F31F6CA}"/>
              </a:ext>
            </a:extLst>
          </p:cNvPr>
          <p:cNvSpPr txBox="1"/>
          <p:nvPr/>
        </p:nvSpPr>
        <p:spPr>
          <a:xfrm>
            <a:off x="323527" y="1972930"/>
            <a:ext cx="3465537" cy="2168029"/>
          </a:xfrm>
          <a:prstGeom prst="rect">
            <a:avLst/>
          </a:prstGeom>
          <a:noFill/>
        </p:spPr>
        <p:txBody>
          <a:bodyPr wrap="square" lIns="0" tIns="0" rIns="0" bIns="0" rtlCol="0">
            <a:spAutoFit/>
          </a:bodyPr>
          <a:lstStyle/>
          <a:p>
            <a:pPr defTabSz="720000">
              <a:lnSpc>
                <a:spcPts val="1660"/>
              </a:lnSpc>
            </a:pPr>
            <a:r>
              <a:rPr lang="en-GB" sz="1300" b="1" dirty="0">
                <a:solidFill>
                  <a:schemeClr val="tx2"/>
                </a:solidFill>
                <a:latin typeface="Helvetica" pitchFamily="2" charset="0"/>
                <a:cs typeface="Arial" panose="020B0604020202020204" pitchFamily="34" charset="0"/>
              </a:rPr>
              <a:t>You are taking your dog on a walk by the river</a:t>
            </a:r>
            <a:br>
              <a:rPr lang="en-GB" sz="1300" b="1" dirty="0">
                <a:solidFill>
                  <a:schemeClr val="tx2"/>
                </a:solidFill>
                <a:latin typeface="Helvetica" pitchFamily="2" charset="0"/>
                <a:cs typeface="Arial" panose="020B0604020202020204" pitchFamily="34" charset="0"/>
              </a:rPr>
            </a:br>
            <a:endParaRPr lang="en-GB" sz="1300" b="1" dirty="0">
              <a:solidFill>
                <a:schemeClr val="tx2"/>
              </a:solidFill>
              <a:latin typeface="Helvetica" pitchFamily="2" charset="0"/>
              <a:cs typeface="Arial" panose="020B0604020202020204" pitchFamily="34" charset="0"/>
            </a:endParaRPr>
          </a:p>
          <a:p>
            <a:pPr defTabSz="720000">
              <a:lnSpc>
                <a:spcPts val="1660"/>
              </a:lnSpc>
            </a:pPr>
            <a:r>
              <a:rPr lang="en-GB" sz="1200" dirty="0">
                <a:solidFill>
                  <a:schemeClr val="tx2"/>
                </a:solidFill>
                <a:latin typeface="Helvetica" pitchFamily="2" charset="0"/>
              </a:rPr>
              <a:t>It’s important to </a:t>
            </a:r>
            <a:r>
              <a:rPr lang="en-GB" sz="1200" b="1" dirty="0">
                <a:solidFill>
                  <a:schemeClr val="tx2"/>
                </a:solidFill>
                <a:latin typeface="Helvetica" pitchFamily="2" charset="0"/>
              </a:rPr>
              <a:t>Stop and Think, Spot the Dangers </a:t>
            </a:r>
            <a:r>
              <a:rPr lang="en-GB" sz="1200" dirty="0">
                <a:solidFill>
                  <a:schemeClr val="tx2"/>
                </a:solidFill>
                <a:latin typeface="Helvetica" pitchFamily="2" charset="0"/>
              </a:rPr>
              <a:t>when you’re near water.</a:t>
            </a:r>
          </a:p>
          <a:p>
            <a:pPr marL="342900" indent="-342900" defTabSz="720000">
              <a:lnSpc>
                <a:spcPts val="1660"/>
              </a:lnSpc>
              <a:buFont typeface="+mj-lt"/>
              <a:buAutoNum type="arabicPeriod"/>
            </a:pPr>
            <a:r>
              <a:rPr lang="en-GB" sz="1200" dirty="0">
                <a:solidFill>
                  <a:schemeClr val="tx2"/>
                </a:solidFill>
                <a:latin typeface="Helvetica" pitchFamily="2" charset="0"/>
              </a:rPr>
              <a:t>Can you see any dangers in this picture?</a:t>
            </a:r>
          </a:p>
          <a:p>
            <a:pPr marL="342900" indent="-342900" defTabSz="720000">
              <a:lnSpc>
                <a:spcPts val="1660"/>
              </a:lnSpc>
              <a:buFont typeface="+mj-lt"/>
              <a:buAutoNum type="arabicPeriod"/>
            </a:pPr>
            <a:r>
              <a:rPr lang="en-GB" sz="1200" dirty="0">
                <a:solidFill>
                  <a:schemeClr val="tx2"/>
                </a:solidFill>
                <a:latin typeface="Helvetica" pitchFamily="2" charset="0"/>
              </a:rPr>
              <a:t>What dangers might be hidden?</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a:t>
            </a:r>
          </a:p>
        </p:txBody>
      </p:sp>
      <p:pic>
        <p:nvPicPr>
          <p:cNvPr id="9" name="Picture 8">
            <a:extLst>
              <a:ext uri="{FF2B5EF4-FFF2-40B4-BE49-F238E27FC236}">
                <a16:creationId xmlns:a16="http://schemas.microsoft.com/office/drawing/2014/main" id="{40457831-287E-70E4-3257-28C201E4CB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5" t="8723" b="14178"/>
          <a:stretch/>
        </p:blipFill>
        <p:spPr>
          <a:xfrm>
            <a:off x="4067944" y="1844824"/>
            <a:ext cx="4752529" cy="2328556"/>
          </a:xfrm>
          <a:prstGeom prst="rect">
            <a:avLst/>
          </a:prstGeom>
        </p:spPr>
      </p:pic>
      <p:pic>
        <p:nvPicPr>
          <p:cNvPr id="4" name="Picture 3">
            <a:extLst>
              <a:ext uri="{FF2B5EF4-FFF2-40B4-BE49-F238E27FC236}">
                <a16:creationId xmlns:a16="http://schemas.microsoft.com/office/drawing/2014/main" id="{1E46FA5D-1A4B-E8A7-3638-BCF54B1A1FA2}"/>
              </a:ext>
            </a:extLst>
          </p:cNvPr>
          <p:cNvPicPr>
            <a:picLocks noChangeAspect="1"/>
          </p:cNvPicPr>
          <p:nvPr/>
        </p:nvPicPr>
        <p:blipFill rotWithShape="1">
          <a:blip r:embed="rId5">
            <a:extLst>
              <a:ext uri="{28A0092B-C50C-407E-A947-70E740481C1C}">
                <a14:useLocalDpi xmlns:a14="http://schemas.microsoft.com/office/drawing/2010/main" val="0"/>
              </a:ext>
            </a:extLst>
          </a:blip>
          <a:srcRect b="70113"/>
          <a:stretch/>
        </p:blipFill>
        <p:spPr>
          <a:xfrm>
            <a:off x="107504" y="3986219"/>
            <a:ext cx="9144000" cy="1819045"/>
          </a:xfrm>
          <a:prstGeom prst="rect">
            <a:avLst/>
          </a:prstGeom>
        </p:spPr>
      </p:pic>
      <p:sp>
        <p:nvSpPr>
          <p:cNvPr id="2" name="Rectangle 1">
            <a:extLst>
              <a:ext uri="{FF2B5EF4-FFF2-40B4-BE49-F238E27FC236}">
                <a16:creationId xmlns:a16="http://schemas.microsoft.com/office/drawing/2014/main" id="{AA83285F-C584-C1B0-8265-64057DCBEEA6}"/>
              </a:ext>
            </a:extLst>
          </p:cNvPr>
          <p:cNvSpPr/>
          <p:nvPr/>
        </p:nvSpPr>
        <p:spPr>
          <a:xfrm>
            <a:off x="467544" y="4309562"/>
            <a:ext cx="1656184" cy="1423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1CDCA6C-1590-E74F-3CC7-DC9B8AA09ABF}"/>
              </a:ext>
            </a:extLst>
          </p:cNvPr>
          <p:cNvSpPr/>
          <p:nvPr/>
        </p:nvSpPr>
        <p:spPr>
          <a:xfrm>
            <a:off x="2217763" y="4309562"/>
            <a:ext cx="1490141" cy="1423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B18C3-C086-C6C7-C9F6-D9B9324776D7}"/>
              </a:ext>
            </a:extLst>
          </p:cNvPr>
          <p:cNvSpPr/>
          <p:nvPr/>
        </p:nvSpPr>
        <p:spPr>
          <a:xfrm>
            <a:off x="3789388" y="4309562"/>
            <a:ext cx="1490141" cy="1423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6635DB5-34DE-5144-2FE7-C648E178FDF9}"/>
              </a:ext>
            </a:extLst>
          </p:cNvPr>
          <p:cNvSpPr/>
          <p:nvPr/>
        </p:nvSpPr>
        <p:spPr>
          <a:xfrm>
            <a:off x="5411019" y="4309562"/>
            <a:ext cx="1490141" cy="1423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05ECC2E-56F1-0C92-EB6E-574BD72034F4}"/>
              </a:ext>
            </a:extLst>
          </p:cNvPr>
          <p:cNvSpPr/>
          <p:nvPr/>
        </p:nvSpPr>
        <p:spPr>
          <a:xfrm>
            <a:off x="7118375" y="4309562"/>
            <a:ext cx="1490141" cy="1423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15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3CE1B71-50F2-07E6-B7F6-5CCBCCEDDAD5}"/>
              </a:ext>
            </a:extLst>
          </p:cNvPr>
          <p:cNvSpPr txBox="1">
            <a:spLocks/>
          </p:cNvSpPr>
          <p:nvPr/>
        </p:nvSpPr>
        <p:spPr>
          <a:xfrm>
            <a:off x="340310" y="26064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2</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Where do accidents happen?</a:t>
            </a:r>
          </a:p>
        </p:txBody>
      </p:sp>
      <p:sp>
        <p:nvSpPr>
          <p:cNvPr id="19" name="TextBox 18">
            <a:extLst>
              <a:ext uri="{FF2B5EF4-FFF2-40B4-BE49-F238E27FC236}">
                <a16:creationId xmlns:a16="http://schemas.microsoft.com/office/drawing/2014/main" id="{E5A82A2E-9AE8-B618-203C-F92E34C73322}"/>
              </a:ext>
            </a:extLst>
          </p:cNvPr>
          <p:cNvSpPr txBox="1"/>
          <p:nvPr/>
        </p:nvSpPr>
        <p:spPr>
          <a:xfrm>
            <a:off x="340310" y="1344380"/>
            <a:ext cx="8192130" cy="576312"/>
          </a:xfrm>
          <a:prstGeom prst="rect">
            <a:avLst/>
          </a:prstGeom>
          <a:noFill/>
        </p:spPr>
        <p:txBody>
          <a:bodyPr wrap="square" lIns="0" tIns="0" rIns="0" bIns="0" rtlCol="0">
            <a:spAutoFit/>
          </a:bodyPr>
          <a:lstStyle/>
          <a:p>
            <a:pPr algn="ctr" defTabSz="720000">
              <a:lnSpc>
                <a:spcPts val="2280"/>
              </a:lnSpc>
            </a:pPr>
            <a:r>
              <a:rPr lang="en-GB" sz="1700" b="1" dirty="0">
                <a:solidFill>
                  <a:schemeClr val="tx2"/>
                </a:solidFill>
                <a:latin typeface="Helvetica" pitchFamily="2" charset="0"/>
              </a:rPr>
              <a:t>Accidents happen in different areas of water. How do these differ from each other and what do we need to consider in the different locations?</a:t>
            </a:r>
          </a:p>
        </p:txBody>
      </p:sp>
      <p:pic>
        <p:nvPicPr>
          <p:cNvPr id="42" name="Picture 41">
            <a:extLst>
              <a:ext uri="{FF2B5EF4-FFF2-40B4-BE49-F238E27FC236}">
                <a16:creationId xmlns:a16="http://schemas.microsoft.com/office/drawing/2014/main" id="{ACD7AAB4-B038-38D8-3346-DBDA889F1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89" y="5468449"/>
            <a:ext cx="7525621" cy="1102561"/>
          </a:xfrm>
          <a:prstGeom prst="rect">
            <a:avLst/>
          </a:prstGeom>
        </p:spPr>
      </p:pic>
      <p:pic>
        <p:nvPicPr>
          <p:cNvPr id="4" name="Picture 3">
            <a:extLst>
              <a:ext uri="{FF2B5EF4-FFF2-40B4-BE49-F238E27FC236}">
                <a16:creationId xmlns:a16="http://schemas.microsoft.com/office/drawing/2014/main" id="{95883802-7720-043A-5401-CCC5BB40E788}"/>
              </a:ext>
            </a:extLst>
          </p:cNvPr>
          <p:cNvPicPr>
            <a:picLocks noChangeAspect="1"/>
          </p:cNvPicPr>
          <p:nvPr/>
        </p:nvPicPr>
        <p:blipFill>
          <a:blip r:embed="rId4" cstate="print">
            <a:extLst>
              <a:ext uri="{28A0092B-C50C-407E-A947-70E740481C1C}">
                <a14:useLocalDpi xmlns:a14="http://schemas.microsoft.com/office/drawing/2010/main" val="0"/>
              </a:ext>
            </a:extLst>
          </a:blip>
          <a:srcRect l="21069" r="21069"/>
          <a:stretch/>
        </p:blipFill>
        <p:spPr>
          <a:xfrm rot="238703">
            <a:off x="2477884" y="2100498"/>
            <a:ext cx="2335721" cy="2599432"/>
          </a:xfrm>
          <a:prstGeom prst="rect">
            <a:avLst/>
          </a:prstGeom>
        </p:spPr>
      </p:pic>
      <p:pic>
        <p:nvPicPr>
          <p:cNvPr id="5" name="Picture 4">
            <a:extLst>
              <a:ext uri="{FF2B5EF4-FFF2-40B4-BE49-F238E27FC236}">
                <a16:creationId xmlns:a16="http://schemas.microsoft.com/office/drawing/2014/main" id="{447B3D78-6E1E-D805-04B9-8FA189CD0213}"/>
              </a:ext>
            </a:extLst>
          </p:cNvPr>
          <p:cNvPicPr>
            <a:picLocks noChangeAspect="1"/>
          </p:cNvPicPr>
          <p:nvPr/>
        </p:nvPicPr>
        <p:blipFill>
          <a:blip r:embed="rId5" cstate="print">
            <a:extLst>
              <a:ext uri="{28A0092B-C50C-407E-A947-70E740481C1C}">
                <a14:useLocalDpi xmlns:a14="http://schemas.microsoft.com/office/drawing/2010/main" val="0"/>
              </a:ext>
            </a:extLst>
          </a:blip>
          <a:srcRect t="12903" b="12903"/>
          <a:stretch/>
        </p:blipFill>
        <p:spPr>
          <a:xfrm rot="21238577">
            <a:off x="236215" y="2542353"/>
            <a:ext cx="2452289" cy="2729161"/>
          </a:xfrm>
          <a:prstGeom prst="rect">
            <a:avLst/>
          </a:prstGeom>
        </p:spPr>
      </p:pic>
      <p:pic>
        <p:nvPicPr>
          <p:cNvPr id="6" name="Picture 5">
            <a:extLst>
              <a:ext uri="{FF2B5EF4-FFF2-40B4-BE49-F238E27FC236}">
                <a16:creationId xmlns:a16="http://schemas.microsoft.com/office/drawing/2014/main" id="{13B3B178-D9CF-1E00-81BF-2698087DA17B}"/>
              </a:ext>
            </a:extLst>
          </p:cNvPr>
          <p:cNvPicPr>
            <a:picLocks noChangeAspect="1"/>
          </p:cNvPicPr>
          <p:nvPr/>
        </p:nvPicPr>
        <p:blipFill>
          <a:blip r:embed="rId6">
            <a:extLst>
              <a:ext uri="{28A0092B-C50C-407E-A947-70E740481C1C}">
                <a14:useLocalDpi xmlns:a14="http://schemas.microsoft.com/office/drawing/2010/main" val="0"/>
              </a:ext>
            </a:extLst>
          </a:blip>
          <a:srcRect t="12903" b="12903"/>
          <a:stretch/>
        </p:blipFill>
        <p:spPr>
          <a:xfrm rot="231996">
            <a:off x="6529194" y="2262082"/>
            <a:ext cx="2335721" cy="2599432"/>
          </a:xfrm>
          <a:prstGeom prst="rect">
            <a:avLst/>
          </a:prstGeom>
        </p:spPr>
      </p:pic>
      <p:pic>
        <p:nvPicPr>
          <p:cNvPr id="3" name="Picture 2">
            <a:extLst>
              <a:ext uri="{FF2B5EF4-FFF2-40B4-BE49-F238E27FC236}">
                <a16:creationId xmlns:a16="http://schemas.microsoft.com/office/drawing/2014/main" id="{58DF9933-916B-5120-8DAF-AF92A865B9B1}"/>
              </a:ext>
            </a:extLst>
          </p:cNvPr>
          <p:cNvPicPr>
            <a:picLocks noChangeAspect="1"/>
          </p:cNvPicPr>
          <p:nvPr/>
        </p:nvPicPr>
        <p:blipFill>
          <a:blip r:embed="rId7" cstate="print">
            <a:extLst>
              <a:ext uri="{28A0092B-C50C-407E-A947-70E740481C1C}">
                <a14:useLocalDpi xmlns:a14="http://schemas.microsoft.com/office/drawing/2010/main" val="0"/>
              </a:ext>
            </a:extLst>
          </a:blip>
          <a:srcRect l="16304" r="16304"/>
          <a:stretch/>
        </p:blipFill>
        <p:spPr>
          <a:xfrm rot="21232974">
            <a:off x="4500025" y="2681952"/>
            <a:ext cx="2335721" cy="2599432"/>
          </a:xfrm>
          <a:prstGeom prst="rect">
            <a:avLst/>
          </a:prstGeom>
        </p:spPr>
      </p:pic>
      <p:sp>
        <p:nvSpPr>
          <p:cNvPr id="8" name="Rectangle 7">
            <a:extLst>
              <a:ext uri="{FF2B5EF4-FFF2-40B4-BE49-F238E27FC236}">
                <a16:creationId xmlns:a16="http://schemas.microsoft.com/office/drawing/2014/main" id="{5E1B37C3-F1E6-DD68-3C67-9F4E05568ACA}"/>
              </a:ext>
            </a:extLst>
          </p:cNvPr>
          <p:cNvSpPr/>
          <p:nvPr/>
        </p:nvSpPr>
        <p:spPr>
          <a:xfrm>
            <a:off x="683568" y="5510259"/>
            <a:ext cx="2141366" cy="9430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A6B625-8EF7-B9FB-F361-D9F03367C14B}"/>
              </a:ext>
            </a:extLst>
          </p:cNvPr>
          <p:cNvSpPr/>
          <p:nvPr/>
        </p:nvSpPr>
        <p:spPr>
          <a:xfrm>
            <a:off x="2824934" y="5428287"/>
            <a:ext cx="1971675" cy="1025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49C274-0665-D7A7-8697-C069142328D7}"/>
              </a:ext>
            </a:extLst>
          </p:cNvPr>
          <p:cNvSpPr/>
          <p:nvPr/>
        </p:nvSpPr>
        <p:spPr>
          <a:xfrm>
            <a:off x="4796609" y="5445224"/>
            <a:ext cx="1719608" cy="10568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0100D7-82B4-7A89-4179-A8F872F868BA}"/>
              </a:ext>
            </a:extLst>
          </p:cNvPr>
          <p:cNvSpPr/>
          <p:nvPr/>
        </p:nvSpPr>
        <p:spPr>
          <a:xfrm>
            <a:off x="6444206" y="5445224"/>
            <a:ext cx="1959993" cy="10568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7ACE12C-3D1D-3E77-FEBE-4C963088C87B}"/>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4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Stay with your family</a:t>
            </a:r>
            <a:endParaRPr lang="en-GB" sz="34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10" name="Picture 9">
            <a:extLst>
              <a:ext uri="{FF2B5EF4-FFF2-40B4-BE49-F238E27FC236}">
                <a16:creationId xmlns:a16="http://schemas.microsoft.com/office/drawing/2014/main" id="{93AB332C-0B45-ECFE-C5B8-CFBB1D772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40" t="13465" r="13170" b="10617"/>
          <a:stretch/>
        </p:blipFill>
        <p:spPr>
          <a:xfrm>
            <a:off x="2261623" y="2101740"/>
            <a:ext cx="4686641" cy="3081086"/>
          </a:xfrm>
          <a:prstGeom prst="rect">
            <a:avLst/>
          </a:prstGeom>
        </p:spPr>
      </p:pic>
      <p:sp>
        <p:nvSpPr>
          <p:cNvPr id="18" name="Rectangle 17">
            <a:extLst>
              <a:ext uri="{FF2B5EF4-FFF2-40B4-BE49-F238E27FC236}">
                <a16:creationId xmlns:a16="http://schemas.microsoft.com/office/drawing/2014/main" id="{619C6305-BD9C-A8F5-19FB-1113E17E70C8}"/>
              </a:ext>
            </a:extLst>
          </p:cNvPr>
          <p:cNvSpPr/>
          <p:nvPr/>
        </p:nvSpPr>
        <p:spPr>
          <a:xfrm rot="1000590">
            <a:off x="287108" y="2438408"/>
            <a:ext cx="1697085" cy="584775"/>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Why are you safer in a group?</a:t>
            </a:r>
          </a:p>
        </p:txBody>
      </p:sp>
      <p:pic>
        <p:nvPicPr>
          <p:cNvPr id="19" name="Picture 18" descr="A picture containing smoke, coming, dark&#10;&#10;Description automatically generated">
            <a:extLst>
              <a:ext uri="{FF2B5EF4-FFF2-40B4-BE49-F238E27FC236}">
                <a16:creationId xmlns:a16="http://schemas.microsoft.com/office/drawing/2014/main" id="{CBDF7587-B437-FEF4-54C6-5EDAA8BD0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02206">
            <a:off x="1343765" y="2150768"/>
            <a:ext cx="832513" cy="390959"/>
          </a:xfrm>
          <a:prstGeom prst="rect">
            <a:avLst/>
          </a:prstGeom>
        </p:spPr>
      </p:pic>
      <p:sp>
        <p:nvSpPr>
          <p:cNvPr id="20" name="Rectangle 19">
            <a:extLst>
              <a:ext uri="{FF2B5EF4-FFF2-40B4-BE49-F238E27FC236}">
                <a16:creationId xmlns:a16="http://schemas.microsoft.com/office/drawing/2014/main" id="{D6CEAF09-AE0D-D7DF-2F80-65F5B1D6514A}"/>
              </a:ext>
            </a:extLst>
          </p:cNvPr>
          <p:cNvSpPr/>
          <p:nvPr/>
        </p:nvSpPr>
        <p:spPr>
          <a:xfrm rot="775233">
            <a:off x="174071" y="3788356"/>
            <a:ext cx="1637644" cy="1323439"/>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Why is it important to look out for others when near water? </a:t>
            </a:r>
          </a:p>
        </p:txBody>
      </p:sp>
      <p:pic>
        <p:nvPicPr>
          <p:cNvPr id="21" name="Picture 20" descr="A picture containing smoke, coming, dark&#10;&#10;Description automatically generated">
            <a:extLst>
              <a:ext uri="{FF2B5EF4-FFF2-40B4-BE49-F238E27FC236}">
                <a16:creationId xmlns:a16="http://schemas.microsoft.com/office/drawing/2014/main" id="{C69F9E09-BEB4-0876-DE8B-2E341EEB2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936" y="3295943"/>
            <a:ext cx="1072683" cy="503746"/>
          </a:xfrm>
          <a:prstGeom prst="rect">
            <a:avLst/>
          </a:prstGeom>
        </p:spPr>
      </p:pic>
      <p:pic>
        <p:nvPicPr>
          <p:cNvPr id="22" name="Picture 21" descr="A picture containing smoke, coming, dark&#10;&#10;Description automatically generated">
            <a:extLst>
              <a:ext uri="{FF2B5EF4-FFF2-40B4-BE49-F238E27FC236}">
                <a16:creationId xmlns:a16="http://schemas.microsoft.com/office/drawing/2014/main" id="{DE699745-0B86-EA3D-B4F2-1462F6D7F6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90567">
            <a:off x="7316149" y="2585526"/>
            <a:ext cx="1072683" cy="503746"/>
          </a:xfrm>
          <a:prstGeom prst="rect">
            <a:avLst/>
          </a:prstGeom>
        </p:spPr>
      </p:pic>
      <p:sp>
        <p:nvSpPr>
          <p:cNvPr id="23" name="Rectangle 22">
            <a:extLst>
              <a:ext uri="{FF2B5EF4-FFF2-40B4-BE49-F238E27FC236}">
                <a16:creationId xmlns:a16="http://schemas.microsoft.com/office/drawing/2014/main" id="{AF9B384D-685B-F56B-A5E0-B52CF3B8E34D}"/>
              </a:ext>
            </a:extLst>
          </p:cNvPr>
          <p:cNvSpPr/>
          <p:nvPr/>
        </p:nvSpPr>
        <p:spPr>
          <a:xfrm rot="775233">
            <a:off x="6657061" y="1493619"/>
            <a:ext cx="2324123"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Planning for a day out can help you keep safe: what could you bring with you?</a:t>
            </a:r>
          </a:p>
        </p:txBody>
      </p:sp>
      <p:pic>
        <p:nvPicPr>
          <p:cNvPr id="24" name="Picture 23">
            <a:extLst>
              <a:ext uri="{FF2B5EF4-FFF2-40B4-BE49-F238E27FC236}">
                <a16:creationId xmlns:a16="http://schemas.microsoft.com/office/drawing/2014/main" id="{312AE212-1944-FAEE-BA94-868A3EE2DD87}"/>
              </a:ext>
            </a:extLst>
          </p:cNvPr>
          <p:cNvPicPr>
            <a:picLocks noChangeAspect="1"/>
          </p:cNvPicPr>
          <p:nvPr/>
        </p:nvPicPr>
        <p:blipFill rotWithShape="1">
          <a:blip r:embed="rId6">
            <a:extLst>
              <a:ext uri="{28A0092B-C50C-407E-A947-70E740481C1C}">
                <a14:useLocalDpi xmlns:a14="http://schemas.microsoft.com/office/drawing/2010/main" val="0"/>
              </a:ext>
            </a:extLst>
          </a:blip>
          <a:srcRect t="76342" b="4270"/>
          <a:stretch/>
        </p:blipFill>
        <p:spPr>
          <a:xfrm>
            <a:off x="273688" y="5157192"/>
            <a:ext cx="9050840" cy="1329631"/>
          </a:xfrm>
          <a:prstGeom prst="rect">
            <a:avLst/>
          </a:prstGeom>
        </p:spPr>
      </p:pic>
    </p:spTree>
    <p:extLst>
      <p:ext uri="{BB962C8B-B14F-4D97-AF65-F5344CB8AC3E}">
        <p14:creationId xmlns:p14="http://schemas.microsoft.com/office/powerpoint/2010/main" val="402373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F2482-1081-2A7B-EC79-0DA24FCED463}"/>
              </a:ext>
            </a:extLst>
          </p:cNvPr>
          <p:cNvSpPr/>
          <p:nvPr/>
        </p:nvSpPr>
        <p:spPr>
          <a:xfrm>
            <a:off x="2123111" y="1590241"/>
            <a:ext cx="5257201" cy="646331"/>
          </a:xfrm>
          <a:prstGeom prst="rect">
            <a:avLst/>
          </a:prstGeom>
          <a:noFill/>
        </p:spPr>
        <p:txBody>
          <a:bodyPr wrap="square">
            <a:spAutoFit/>
          </a:bodyPr>
          <a:lstStyle/>
          <a:p>
            <a:pPr algn="ctr"/>
            <a:r>
              <a:rPr lang="en-GB" b="1" dirty="0">
                <a:solidFill>
                  <a:schemeClr val="tx2"/>
                </a:solidFill>
                <a:latin typeface="Helvetica" pitchFamily="2" charset="0"/>
                <a:cs typeface="Arial" panose="020B0604020202020204" pitchFamily="34" charset="0"/>
              </a:rPr>
              <a:t>Think about the following questions while</a:t>
            </a:r>
            <a:br>
              <a:rPr lang="en-GB" b="1" dirty="0">
                <a:solidFill>
                  <a:schemeClr val="tx2"/>
                </a:solidFill>
                <a:latin typeface="Helvetica" pitchFamily="2" charset="0"/>
                <a:cs typeface="Arial" panose="020B0604020202020204" pitchFamily="34" charset="0"/>
              </a:rPr>
            </a:br>
            <a:r>
              <a:rPr lang="en-GB" b="1" dirty="0">
                <a:solidFill>
                  <a:schemeClr val="tx2"/>
                </a:solidFill>
                <a:latin typeface="Helvetica" pitchFamily="2" charset="0"/>
                <a:cs typeface="Arial" panose="020B0604020202020204" pitchFamily="34" charset="0"/>
              </a:rPr>
              <a:t>you watch the video…</a:t>
            </a:r>
          </a:p>
        </p:txBody>
      </p:sp>
      <p:pic>
        <p:nvPicPr>
          <p:cNvPr id="16" name="Picture 15">
            <a:extLst>
              <a:ext uri="{FF2B5EF4-FFF2-40B4-BE49-F238E27FC236}">
                <a16:creationId xmlns:a16="http://schemas.microsoft.com/office/drawing/2014/main" id="{AFD4009C-52F4-F5EB-66E8-9811C58F6183}"/>
              </a:ext>
            </a:extLst>
          </p:cNvPr>
          <p:cNvPicPr>
            <a:picLocks noChangeAspect="1"/>
          </p:cNvPicPr>
          <p:nvPr/>
        </p:nvPicPr>
        <p:blipFill rotWithShape="1">
          <a:blip r:embed="rId4">
            <a:extLst>
              <a:ext uri="{28A0092B-C50C-407E-A947-70E740481C1C}">
                <a14:useLocalDpi xmlns:a14="http://schemas.microsoft.com/office/drawing/2010/main" val="0"/>
              </a:ext>
            </a:extLst>
          </a:blip>
          <a:srcRect t="54010" b="16620"/>
          <a:stretch/>
        </p:blipFill>
        <p:spPr>
          <a:xfrm>
            <a:off x="0" y="5445224"/>
            <a:ext cx="9144000" cy="1512168"/>
          </a:xfrm>
          <a:prstGeom prst="rect">
            <a:avLst/>
          </a:prstGeom>
        </p:spPr>
      </p:pic>
      <p:sp>
        <p:nvSpPr>
          <p:cNvPr id="17" name="Rectangle 16">
            <a:extLst>
              <a:ext uri="{FF2B5EF4-FFF2-40B4-BE49-F238E27FC236}">
                <a16:creationId xmlns:a16="http://schemas.microsoft.com/office/drawing/2014/main" id="{8A08365B-B8EB-8259-C6C0-30718182425F}"/>
              </a:ext>
            </a:extLst>
          </p:cNvPr>
          <p:cNvSpPr/>
          <p:nvPr/>
        </p:nvSpPr>
        <p:spPr>
          <a:xfrm>
            <a:off x="2148989" y="6463918"/>
            <a:ext cx="6696744" cy="223138"/>
          </a:xfrm>
          <a:prstGeom prst="rect">
            <a:avLst/>
          </a:prstGeom>
          <a:noFill/>
        </p:spPr>
        <p:txBody>
          <a:bodyPr wrap="square" lIns="0" tIns="0" rIns="0" bIns="0">
            <a:spAutoFit/>
          </a:bodyPr>
          <a:lstStyle/>
          <a:p>
            <a:pPr fontAlgn="base"/>
            <a:r>
              <a:rPr lang="en-GB" sz="1450" dirty="0">
                <a:solidFill>
                  <a:schemeClr val="bg1"/>
                </a:solidFill>
                <a:latin typeface="Helvetica" pitchFamily="2" charset="0"/>
              </a:rPr>
              <a:t>Why should you never go into the water to help someone?</a:t>
            </a:r>
            <a:r>
              <a:rPr lang="en-US" sz="1450" dirty="0">
                <a:solidFill>
                  <a:schemeClr val="bg1"/>
                </a:solidFill>
                <a:latin typeface="Helvetica" pitchFamily="2" charset="0"/>
              </a:rPr>
              <a:t>​</a:t>
            </a:r>
          </a:p>
        </p:txBody>
      </p:sp>
      <p:sp>
        <p:nvSpPr>
          <p:cNvPr id="2" name="Rectangle 1">
            <a:extLst>
              <a:ext uri="{FF2B5EF4-FFF2-40B4-BE49-F238E27FC236}">
                <a16:creationId xmlns:a16="http://schemas.microsoft.com/office/drawing/2014/main" id="{A65F5676-1B5F-9B17-DD5E-F968744EBA1B}"/>
              </a:ext>
            </a:extLst>
          </p:cNvPr>
          <p:cNvSpPr/>
          <p:nvPr/>
        </p:nvSpPr>
        <p:spPr>
          <a:xfrm rot="20847622">
            <a:off x="96352" y="4033225"/>
            <a:ext cx="167228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else could have identified the location?</a:t>
            </a:r>
          </a:p>
        </p:txBody>
      </p:sp>
      <p:sp>
        <p:nvSpPr>
          <p:cNvPr id="4" name="Rectangle 3">
            <a:extLst>
              <a:ext uri="{FF2B5EF4-FFF2-40B4-BE49-F238E27FC236}">
                <a16:creationId xmlns:a16="http://schemas.microsoft.com/office/drawing/2014/main" id="{6F58598C-C3E7-A9C0-C94A-07EB9FFBA134}"/>
              </a:ext>
            </a:extLst>
          </p:cNvPr>
          <p:cNvSpPr/>
          <p:nvPr/>
        </p:nvSpPr>
        <p:spPr>
          <a:xfrm rot="603542">
            <a:off x="7546690" y="2388266"/>
            <a:ext cx="144016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could have helped the person in the water?</a:t>
            </a:r>
          </a:p>
        </p:txBody>
      </p:sp>
      <p:pic>
        <p:nvPicPr>
          <p:cNvPr id="5" name="Picture 4" descr="A picture containing smoke, coming, dark&#10;&#10;Description automatically generated">
            <a:extLst>
              <a:ext uri="{FF2B5EF4-FFF2-40B4-BE49-F238E27FC236}">
                <a16:creationId xmlns:a16="http://schemas.microsoft.com/office/drawing/2014/main" id="{7948D1CF-45C9-2EF1-C854-7792F1E822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452863">
            <a:off x="7513775" y="3554993"/>
            <a:ext cx="863651" cy="405582"/>
          </a:xfrm>
          <a:prstGeom prst="rect">
            <a:avLst/>
          </a:prstGeom>
        </p:spPr>
      </p:pic>
      <p:pic>
        <p:nvPicPr>
          <p:cNvPr id="6" name="Picture 5" descr="A picture containing smoke, coming, dark&#10;&#10;Description automatically generated">
            <a:extLst>
              <a:ext uri="{FF2B5EF4-FFF2-40B4-BE49-F238E27FC236}">
                <a16:creationId xmlns:a16="http://schemas.microsoft.com/office/drawing/2014/main" id="{A2B1601A-2001-9B29-0C4A-F52133F119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29007">
            <a:off x="777237" y="3426968"/>
            <a:ext cx="999522" cy="469389"/>
          </a:xfrm>
          <a:prstGeom prst="rect">
            <a:avLst/>
          </a:prstGeom>
        </p:spPr>
      </p:pic>
      <p:pic>
        <p:nvPicPr>
          <p:cNvPr id="7" name="Online Media 6" title="In an Emergency, Call 999">
            <a:hlinkClick r:id="" action="ppaction://media"/>
            <a:extLst>
              <a:ext uri="{FF2B5EF4-FFF2-40B4-BE49-F238E27FC236}">
                <a16:creationId xmlns:a16="http://schemas.microsoft.com/office/drawing/2014/main" id="{00396E8D-81F6-E30E-D9EB-29792D43EFF8}"/>
              </a:ext>
            </a:extLst>
          </p:cNvPr>
          <p:cNvPicPr>
            <a:picLocks noRot="1" noChangeAspect="1"/>
          </p:cNvPicPr>
          <p:nvPr>
            <a:videoFile r:link="rId1"/>
          </p:nvPr>
        </p:nvPicPr>
        <p:blipFill>
          <a:blip r:embed="rId7"/>
          <a:stretch>
            <a:fillRect/>
          </a:stretch>
        </p:blipFill>
        <p:spPr>
          <a:xfrm>
            <a:off x="1750339" y="2407096"/>
            <a:ext cx="5688632" cy="3214077"/>
          </a:xfrm>
          <a:prstGeom prst="rect">
            <a:avLst/>
          </a:prstGeom>
        </p:spPr>
      </p:pic>
    </p:spTree>
    <p:extLst>
      <p:ext uri="{BB962C8B-B14F-4D97-AF65-F5344CB8AC3E}">
        <p14:creationId xmlns:p14="http://schemas.microsoft.com/office/powerpoint/2010/main" val="40777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B3E5-2E17-E7E6-C997-0FEBC70D4D33}"/>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4</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What to do if you see someone in trouble in the water</a:t>
            </a:r>
          </a:p>
        </p:txBody>
      </p:sp>
      <p:sp>
        <p:nvSpPr>
          <p:cNvPr id="3" name="TextBox 2">
            <a:extLst>
              <a:ext uri="{FF2B5EF4-FFF2-40B4-BE49-F238E27FC236}">
                <a16:creationId xmlns:a16="http://schemas.microsoft.com/office/drawing/2014/main" id="{8F26FE42-6066-15F0-5863-67DA28302DD1}"/>
              </a:ext>
            </a:extLst>
          </p:cNvPr>
          <p:cNvSpPr txBox="1"/>
          <p:nvPr/>
        </p:nvSpPr>
        <p:spPr>
          <a:xfrm>
            <a:off x="340309" y="1583181"/>
            <a:ext cx="6106641" cy="394723"/>
          </a:xfrm>
          <a:prstGeom prst="rect">
            <a:avLst/>
          </a:prstGeom>
          <a:noFill/>
        </p:spPr>
        <p:txBody>
          <a:bodyPr wrap="square" lIns="0" tIns="0" rIns="0" bIns="0" rtlCol="0">
            <a:spAutoFit/>
          </a:bodyPr>
          <a:lstStyle/>
          <a:p>
            <a:pPr>
              <a:lnSpc>
                <a:spcPts val="3020"/>
              </a:lnSpc>
              <a:spcAft>
                <a:spcPts val="1200"/>
              </a:spcAft>
            </a:pPr>
            <a:r>
              <a:rPr lang="en-GB" sz="3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We respond in an emergency:</a:t>
            </a:r>
          </a:p>
        </p:txBody>
      </p:sp>
      <p:pic>
        <p:nvPicPr>
          <p:cNvPr id="6" name="Picture 5">
            <a:extLst>
              <a:ext uri="{FF2B5EF4-FFF2-40B4-BE49-F238E27FC236}">
                <a16:creationId xmlns:a16="http://schemas.microsoft.com/office/drawing/2014/main" id="{2AEF629B-69F3-FC80-E34C-61F84F3FA9AC}"/>
              </a:ext>
            </a:extLst>
          </p:cNvPr>
          <p:cNvPicPr>
            <a:picLocks noChangeAspect="1"/>
          </p:cNvPicPr>
          <p:nvPr/>
        </p:nvPicPr>
        <p:blipFill>
          <a:blip r:embed="rId3" cstate="print">
            <a:extLst>
              <a:ext uri="{28A0092B-C50C-407E-A947-70E740481C1C}">
                <a14:useLocalDpi xmlns:a14="http://schemas.microsoft.com/office/drawing/2010/main" val="0"/>
              </a:ext>
            </a:extLst>
          </a:blip>
          <a:srcRect t="21862" b="21862"/>
          <a:stretch/>
        </p:blipFill>
        <p:spPr>
          <a:xfrm>
            <a:off x="-43675" y="2420888"/>
            <a:ext cx="9160919" cy="3647403"/>
          </a:xfrm>
          <a:prstGeom prst="rect">
            <a:avLst/>
          </a:prstGeom>
        </p:spPr>
      </p:pic>
    </p:spTree>
    <p:extLst>
      <p:ext uri="{BB962C8B-B14F-4D97-AF65-F5344CB8AC3E}">
        <p14:creationId xmlns:p14="http://schemas.microsoft.com/office/powerpoint/2010/main" val="2885900377"/>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DE5D8B-3A43-4962-9B53-88C2D408D896}">
  <ds:schemaRefs>
    <ds:schemaRef ds:uri="http://schemas.microsoft.com/office/infopath/2007/PartnerControls"/>
    <ds:schemaRef ds:uri="http://purl.org/dc/elements/1.1/"/>
    <ds:schemaRef ds:uri="http://schemas.microsoft.com/office/2006/metadata/properties"/>
    <ds:schemaRef ds:uri="2dd3dfd6-e0f2-4563-82b8-e4afe48f6747"/>
    <ds:schemaRef ds:uri="http://schemas.microsoft.com/office/2006/documentManagement/types"/>
    <ds:schemaRef ds:uri="http://schemas.openxmlformats.org/package/2006/metadata/core-properties"/>
    <ds:schemaRef ds:uri="http://purl.org/dc/dcmitype/"/>
    <ds:schemaRef ds:uri="2eed496d-d877-4b3e-abd5-da427ea8d5f8"/>
    <ds:schemaRef ds:uri="http://www.w3.org/XML/1998/namespace"/>
    <ds:schemaRef ds:uri="http://purl.org/dc/terms/"/>
  </ds:schemaRefs>
</ds:datastoreItem>
</file>

<file path=customXml/itemProps3.xml><?xml version="1.0" encoding="utf-8"?>
<ds:datastoreItem xmlns:ds="http://schemas.openxmlformats.org/officeDocument/2006/customXml" ds:itemID="{9BD064DE-41A2-4F97-B045-1061C533D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96578</TotalTime>
  <Words>2743</Words>
  <Application>Microsoft Office PowerPoint</Application>
  <PresentationFormat>On-screen Show (4:3)</PresentationFormat>
  <Paragraphs>202</Paragraphs>
  <Slides>14</Slides>
  <Notes>14</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Google Sans</vt:lpstr>
      <vt:lpstr>Helvetica</vt:lpstr>
      <vt:lpstr>Helvetica 95 Black</vt:lpstr>
      <vt:lpstr>Helvetica Bold Oblique</vt:lpstr>
      <vt:lpstr>Helvetica Neue</vt:lpstr>
      <vt:lpstr>Helvetica Oblique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Gould</dc:creator>
  <cp:lastModifiedBy>Carlene McAvoy</cp:lastModifiedBy>
  <cp:revision>297</cp:revision>
  <dcterms:created xsi:type="dcterms:W3CDTF">2017-06-27T10:51:38Z</dcterms:created>
  <dcterms:modified xsi:type="dcterms:W3CDTF">2023-12-05T12:45:50Z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