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301" r:id="rId6"/>
    <p:sldId id="302" r:id="rId7"/>
    <p:sldId id="315" r:id="rId8"/>
    <p:sldId id="318" r:id="rId9"/>
    <p:sldId id="313" r:id="rId10"/>
    <p:sldId id="263" r:id="rId11"/>
    <p:sldId id="262" r:id="rId12"/>
    <p:sldId id="312" r:id="rId13"/>
    <p:sldId id="319" r:id="rId14"/>
    <p:sldId id="30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dYMXG0xAVyyrUnBGqpytw==" hashData="s6eB8U9lqcLbYyVNCozVUyJ4KI+MkUrT8RJYnYEjrwhqqgcnCDrRc/gpPv3zj4JVbonP3UOVwQ4bB4CNju0wh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03" autoAdjust="0"/>
    <p:restoredTop sz="96283" autoAdjust="0"/>
  </p:normalViewPr>
  <p:slideViewPr>
    <p:cSldViewPr>
      <p:cViewPr varScale="1">
        <p:scale>
          <a:sx n="68" d="100"/>
          <a:sy n="68" d="100"/>
        </p:scale>
        <p:origin x="18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12/09/2023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https://youtu.be/9XGtNsRUSAU?si=n1M1UKexH0SsTq0v</a:t>
            </a:r>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344814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https://youtu.be/Wf_LSdw4dvs?si=AWpKaBe0-MueHd5f</a:t>
            </a:r>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114444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436" y="4174231"/>
            <a:ext cx="5686400" cy="864097"/>
          </a:xfrm>
        </p:spPr>
        <p:txBody>
          <a:bodyPr>
            <a:normAutofit/>
          </a:bodyPr>
          <a:lstStyle>
            <a:lvl1pPr algn="l">
              <a:defRPr sz="4000" b="1">
                <a:solidFill>
                  <a:srgbClr val="002B5C"/>
                </a:solidFill>
                <a:latin typeface="Arial" pitchFamily="34" charset="0"/>
                <a:cs typeface="Arial" pitchFamily="34" charset="0"/>
              </a:defRPr>
            </a:lvl1pPr>
          </a:lstStyle>
          <a:p>
            <a:r>
              <a:rPr lang="en-US" dirty="0"/>
              <a:t>Main heading</a:t>
            </a:r>
            <a:endParaRPr lang="en-GB" dirty="0"/>
          </a:p>
        </p:txBody>
      </p:sp>
      <p:sp>
        <p:nvSpPr>
          <p:cNvPr id="3" name="Subtitle 2"/>
          <p:cNvSpPr>
            <a:spLocks noGrp="1"/>
          </p:cNvSpPr>
          <p:nvPr>
            <p:ph type="subTitle" idx="1" hasCustomPrompt="1"/>
          </p:nvPr>
        </p:nvSpPr>
        <p:spPr>
          <a:xfrm>
            <a:off x="389112" y="4966320"/>
            <a:ext cx="6400800" cy="694928"/>
          </a:xfrm>
        </p:spPr>
        <p:txBody>
          <a:bodyPr>
            <a:normAutofit/>
          </a:bodyPr>
          <a:lstStyle>
            <a:lvl1pPr marL="0" indent="0" algn="l">
              <a:buNone/>
              <a:defRPr sz="200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GB" dirty="0"/>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pic>
        <p:nvPicPr>
          <p:cNvPr id="1026" name="Picture 2"/>
          <p:cNvPicPr>
            <a:picLocks noChangeAspect="1" noChangeArrowheads="1"/>
          </p:cNvPicPr>
          <p:nvPr userDrawn="1"/>
        </p:nvPicPr>
        <p:blipFill>
          <a:blip r:embed="rId2" cstate="print"/>
          <a:srcRect/>
          <a:stretch>
            <a:fillRect/>
          </a:stretch>
        </p:blipFill>
        <p:spPr bwMode="auto">
          <a:xfrm>
            <a:off x="4544506" y="476672"/>
            <a:ext cx="4081571" cy="1440160"/>
          </a:xfrm>
          <a:prstGeom prst="rect">
            <a:avLst/>
          </a:prstGeom>
          <a:noFill/>
          <a:ln w="9525">
            <a:noFill/>
            <a:miter lim="800000"/>
            <a:headEnd/>
            <a:tailEnd/>
          </a:ln>
          <a:effectLst/>
        </p:spPr>
      </p:pic>
      <p:sp>
        <p:nvSpPr>
          <p:cNvPr id="9" name="Freeform 8"/>
          <p:cNvSpPr/>
          <p:nvPr userDrawn="1"/>
        </p:nvSpPr>
        <p:spPr>
          <a:xfrm>
            <a:off x="467544" y="6269360"/>
            <a:ext cx="8136904" cy="183976"/>
          </a:xfrm>
          <a:custGeom>
            <a:avLst/>
            <a:gdLst>
              <a:gd name="connsiteX0" fmla="*/ 0 w 7461849"/>
              <a:gd name="connsiteY0" fmla="*/ 307675 h 346494"/>
              <a:gd name="connsiteX1" fmla="*/ 2303253 w 7461849"/>
              <a:gd name="connsiteY1" fmla="*/ 5751 h 346494"/>
              <a:gd name="connsiteX2" fmla="*/ 5331125 w 7461849"/>
              <a:gd name="connsiteY2" fmla="*/ 342181 h 346494"/>
              <a:gd name="connsiteX3" fmla="*/ 7461849 w 7461849"/>
              <a:gd name="connsiteY3" fmla="*/ 31630 h 346494"/>
            </a:gdLst>
            <a:ahLst/>
            <a:cxnLst>
              <a:cxn ang="0">
                <a:pos x="connsiteX0" y="connsiteY0"/>
              </a:cxn>
              <a:cxn ang="0">
                <a:pos x="connsiteX1" y="connsiteY1"/>
              </a:cxn>
              <a:cxn ang="0">
                <a:pos x="connsiteX2" y="connsiteY2"/>
              </a:cxn>
              <a:cxn ang="0">
                <a:pos x="connsiteX3" y="connsiteY3"/>
              </a:cxn>
            </a:cxnLst>
            <a:rect l="l" t="t" r="r" b="b"/>
            <a:pathLst>
              <a:path w="7461849" h="346494">
                <a:moveTo>
                  <a:pt x="0" y="307675"/>
                </a:moveTo>
                <a:cubicBezTo>
                  <a:pt x="707366" y="153837"/>
                  <a:pt x="1414732" y="0"/>
                  <a:pt x="2303253" y="5751"/>
                </a:cubicBezTo>
                <a:cubicBezTo>
                  <a:pt x="3191774" y="11502"/>
                  <a:pt x="4471359" y="337868"/>
                  <a:pt x="5331125" y="342181"/>
                </a:cubicBezTo>
                <a:cubicBezTo>
                  <a:pt x="6190891" y="346494"/>
                  <a:pt x="6826370" y="189062"/>
                  <a:pt x="7461849" y="31630"/>
                </a:cubicBezTo>
              </a:path>
            </a:pathLst>
          </a:custGeom>
          <a:noFill/>
          <a:ln w="12700">
            <a:solidFill>
              <a:srgbClr val="002B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6732240" y="260648"/>
            <a:ext cx="2037854" cy="719046"/>
          </a:xfrm>
          <a:prstGeom prst="rect">
            <a:avLst/>
          </a:prstGeom>
          <a:noFill/>
          <a:ln w="9525">
            <a:noFill/>
            <a:miter lim="800000"/>
            <a:headEnd/>
            <a:tailEnd/>
          </a:ln>
          <a:effectLst/>
        </p:spPr>
      </p:pic>
      <p:sp>
        <p:nvSpPr>
          <p:cNvPr id="11" name="Title 1"/>
          <p:cNvSpPr>
            <a:spLocks noGrp="1"/>
          </p:cNvSpPr>
          <p:nvPr>
            <p:ph type="ctrTitle" hasCustomPrompt="1"/>
          </p:nvPr>
        </p:nvSpPr>
        <p:spPr>
          <a:xfrm>
            <a:off x="467544" y="908720"/>
            <a:ext cx="5686400" cy="864097"/>
          </a:xfrm>
        </p:spPr>
        <p:txBody>
          <a:bodyPr>
            <a:normAutofit/>
          </a:bodyPr>
          <a:lstStyle>
            <a:lvl1pPr algn="l">
              <a:defRPr sz="3200" b="1">
                <a:solidFill>
                  <a:srgbClr val="002B5C"/>
                </a:solidFill>
                <a:latin typeface="Arial" pitchFamily="34" charset="0"/>
                <a:cs typeface="Arial" pitchFamily="34" charset="0"/>
              </a:defRPr>
            </a:lvl1pPr>
          </a:lstStyle>
          <a:p>
            <a:r>
              <a:rPr lang="en-US" dirty="0"/>
              <a:t>Heading</a:t>
            </a:r>
            <a:endParaRPr lang="en-GB" dirty="0"/>
          </a:p>
        </p:txBody>
      </p:sp>
      <p:sp>
        <p:nvSpPr>
          <p:cNvPr id="14" name="Subtitle 2"/>
          <p:cNvSpPr>
            <a:spLocks noGrp="1"/>
          </p:cNvSpPr>
          <p:nvPr>
            <p:ph type="subTitle" idx="1" hasCustomPrompt="1"/>
          </p:nvPr>
        </p:nvSpPr>
        <p:spPr>
          <a:xfrm>
            <a:off x="465312" y="1988840"/>
            <a:ext cx="6400800" cy="694928"/>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Body text</a:t>
            </a:r>
            <a:endParaRPr lang="en-GB" dirty="0"/>
          </a:p>
        </p:txBody>
      </p:sp>
      <p:pic>
        <p:nvPicPr>
          <p:cNvPr id="3" name="Picture 2">
            <a:extLst>
              <a:ext uri="{FF2B5EF4-FFF2-40B4-BE49-F238E27FC236}">
                <a16:creationId xmlns:a16="http://schemas.microsoft.com/office/drawing/2014/main" id="{6889E679-900B-A04B-ADCE-57CB30C38D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12/09/2023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2598B272-32C6-B373-7683-6410347952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7" name="Picture 6">
            <a:extLst>
              <a:ext uri="{FF2B5EF4-FFF2-40B4-BE49-F238E27FC236}">
                <a16:creationId xmlns:a16="http://schemas.microsoft.com/office/drawing/2014/main" id="{2357BCA3-CD51-4DFF-C165-DC4097F5E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12/09/2023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Wf_LSdw4dvs?start=1&amp;feature=oembed" TargetMode="Externa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9XGtNsRUSAU?feature=oembed" TargetMode="External"/><Relationship Id="rId6" Type="http://schemas.openxmlformats.org/officeDocument/2006/relationships/image" Target="../media/image15.jpeg"/><Relationship Id="rId5" Type="http://schemas.openxmlformats.org/officeDocument/2006/relationships/image" Target="../media/image11.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9FA387-20F5-1842-90D6-FFDCF28E2973}"/>
              </a:ext>
            </a:extLst>
          </p:cNvPr>
          <p:cNvSpPr txBox="1">
            <a:spLocks/>
          </p:cNvSpPr>
          <p:nvPr/>
        </p:nvSpPr>
        <p:spPr>
          <a:xfrm>
            <a:off x="755576" y="260648"/>
            <a:ext cx="6264696" cy="86409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Lesson</a:t>
            </a:r>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t>
            </a:r>
            <a:b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400" b="1" dirty="0">
                <a:solidFill>
                  <a:schemeClr val="bg2"/>
                </a:solidFill>
                <a:latin typeface="Helvetica" pitchFamily="2" charset="0"/>
                <a:ea typeface="Helvetica 95 Black" panose="02000503000000020004" pitchFamily="2" charset="0"/>
                <a:cs typeface="Helvetica 95 Black" panose="02000503000000020004" pitchFamily="2" charset="0"/>
              </a:rPr>
              <a:t>Senior Phase </a:t>
            </a: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664777" y="3762932"/>
            <a:ext cx="4032448" cy="36526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nSpc>
                <a:spcPct val="107000"/>
              </a:lnSpc>
              <a:spcBef>
                <a:spcPts val="1032"/>
              </a:spcBef>
              <a:spcAft>
                <a:spcPts val="1200"/>
              </a:spcAft>
              <a:buFont typeface="+mj-lt"/>
              <a:buAutoNum type="arabicParenR"/>
            </a:pPr>
            <a:r>
              <a:rPr lang="en-GB" sz="1800" dirty="0">
                <a:solidFill>
                  <a:schemeClr val="tx2"/>
                </a:solidFill>
                <a:latin typeface="Helvetica" pitchFamily="2" charset="0"/>
                <a:ea typeface="Calibri" panose="020F0502020204030204" pitchFamily="34" charset="0"/>
                <a:cs typeface="Times New Roman" panose="02020603050405020304" pitchFamily="18" charset="0"/>
              </a:rPr>
              <a:t>To understand how to predict, assess and manage risk in different water environments.</a:t>
            </a:r>
          </a:p>
          <a:p>
            <a:pPr marL="342900" lvl="0" indent="-342900">
              <a:lnSpc>
                <a:spcPct val="107000"/>
              </a:lnSpc>
              <a:spcBef>
                <a:spcPts val="1032"/>
              </a:spcBef>
              <a:spcAft>
                <a:spcPts val="1200"/>
              </a:spcAft>
              <a:buFont typeface="+mj-lt"/>
              <a:buAutoNum type="arabicParenR"/>
            </a:pPr>
            <a:r>
              <a:rPr lang="en-GB" sz="1800" dirty="0">
                <a:solidFill>
                  <a:schemeClr val="tx2"/>
                </a:solidFill>
                <a:latin typeface="Helvetica" pitchFamily="2" charset="0"/>
                <a:ea typeface="Calibri" panose="020F0502020204030204" pitchFamily="34" charset="0"/>
                <a:cs typeface="Times New Roman" panose="02020603050405020304" pitchFamily="18" charset="0"/>
              </a:rPr>
              <a:t>To understand strategies that will keep me (and others) safe in and around water.</a:t>
            </a:r>
          </a:p>
        </p:txBody>
      </p:sp>
      <p:pic>
        <p:nvPicPr>
          <p:cNvPr id="6" name="Picture 5" descr="Graphical user interface, application&#10;&#10;Description automatically generated">
            <a:extLst>
              <a:ext uri="{FF2B5EF4-FFF2-40B4-BE49-F238E27FC236}">
                <a16:creationId xmlns:a16="http://schemas.microsoft.com/office/drawing/2014/main" id="{F6329F25-CE52-1748-BA14-ED50ACF1B1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337" t="37756" r="41338" b="38869"/>
          <a:stretch/>
        </p:blipFill>
        <p:spPr>
          <a:xfrm>
            <a:off x="251520" y="1759762"/>
            <a:ext cx="1584176" cy="1512168"/>
          </a:xfrm>
          <a:prstGeom prst="rect">
            <a:avLst/>
          </a:prstGeom>
        </p:spPr>
      </p:pic>
      <p:sp>
        <p:nvSpPr>
          <p:cNvPr id="10" name="Title 1">
            <a:extLst>
              <a:ext uri="{FF2B5EF4-FFF2-40B4-BE49-F238E27FC236}">
                <a16:creationId xmlns:a16="http://schemas.microsoft.com/office/drawing/2014/main" id="{43C075A2-B282-8E40-BD4F-D6C9012939E5}"/>
              </a:ext>
            </a:extLst>
          </p:cNvPr>
          <p:cNvSpPr txBox="1">
            <a:spLocks/>
          </p:cNvSpPr>
          <p:nvPr/>
        </p:nvSpPr>
        <p:spPr>
          <a:xfrm>
            <a:off x="1763301" y="1916832"/>
            <a:ext cx="2880707" cy="11782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tx2"/>
                </a:solidFill>
                <a:latin typeface="Helvetica" pitchFamily="2" charset="0"/>
              </a:rPr>
              <a:t>Learning</a:t>
            </a:r>
          </a:p>
          <a:p>
            <a:pPr algn="l"/>
            <a:r>
              <a:rPr lang="en-GB" sz="4000" b="1" dirty="0">
                <a:solidFill>
                  <a:schemeClr val="tx2"/>
                </a:solidFill>
                <a:latin typeface="Helvetica" pitchFamily="2" charset="0"/>
              </a:rPr>
              <a:t>Objectives</a:t>
            </a:r>
          </a:p>
        </p:txBody>
      </p:sp>
      <p:pic>
        <p:nvPicPr>
          <p:cNvPr id="9" name="Picture 8" descr="A picture containing nature, rock, outdoor, water&#10;&#10;Description automatically generated">
            <a:extLst>
              <a:ext uri="{FF2B5EF4-FFF2-40B4-BE49-F238E27FC236}">
                <a16:creationId xmlns:a16="http://schemas.microsoft.com/office/drawing/2014/main" id="{96B16C43-6C49-7C07-D91F-A19E9B608E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927" b="10194"/>
          <a:stretch/>
        </p:blipFill>
        <p:spPr>
          <a:xfrm>
            <a:off x="5154370" y="1484785"/>
            <a:ext cx="3522086" cy="4695826"/>
          </a:xfrm>
          <a:prstGeom prst="rect">
            <a:avLst/>
          </a:prstGeom>
        </p:spPr>
      </p:pic>
      <p:pic>
        <p:nvPicPr>
          <p:cNvPr id="7" name="Picture 6">
            <a:extLst>
              <a:ext uri="{FF2B5EF4-FFF2-40B4-BE49-F238E27FC236}">
                <a16:creationId xmlns:a16="http://schemas.microsoft.com/office/drawing/2014/main" id="{9F8B1CA4-EFF5-AC3E-8F96-28D5E0D0C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93" y="-243408"/>
            <a:ext cx="2254179" cy="1592917"/>
          </a:xfrm>
          <a:prstGeom prst="rect">
            <a:avLst/>
          </a:prstGeom>
        </p:spPr>
      </p:pic>
    </p:spTree>
    <p:extLst>
      <p:ext uri="{BB962C8B-B14F-4D97-AF65-F5344CB8AC3E}">
        <p14:creationId xmlns:p14="http://schemas.microsoft.com/office/powerpoint/2010/main" val="243478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51B07566-8A04-70FF-B142-BFDB277B0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66" t="26901" r="16664" b="27950"/>
          <a:stretch/>
        </p:blipFill>
        <p:spPr>
          <a:xfrm>
            <a:off x="6300192" y="1444402"/>
            <a:ext cx="2160239" cy="2043254"/>
          </a:xfrm>
          <a:prstGeom prst="rect">
            <a:avLst/>
          </a:prstGeom>
        </p:spPr>
      </p:pic>
      <p:pic>
        <p:nvPicPr>
          <p:cNvPr id="5" name="Online Media 4" descr="Cold Water Shock">
            <a:hlinkClick r:id="" action="ppaction://media"/>
            <a:extLst>
              <a:ext uri="{FF2B5EF4-FFF2-40B4-BE49-F238E27FC236}">
                <a16:creationId xmlns:a16="http://schemas.microsoft.com/office/drawing/2014/main" id="{F113BE4D-C5E1-45CE-5942-3B8DF63D3131}"/>
              </a:ext>
            </a:extLst>
          </p:cNvPr>
          <p:cNvPicPr>
            <a:picLocks noRot="1" noChangeAspect="1"/>
          </p:cNvPicPr>
          <p:nvPr>
            <a:videoFile r:link="rId1"/>
          </p:nvPr>
        </p:nvPicPr>
        <p:blipFill>
          <a:blip r:embed="rId5"/>
          <a:stretch>
            <a:fillRect/>
          </a:stretch>
        </p:blipFill>
        <p:spPr>
          <a:xfrm>
            <a:off x="617179" y="1444402"/>
            <a:ext cx="5480861" cy="3096686"/>
          </a:xfrm>
          <a:prstGeom prst="rect">
            <a:avLst/>
          </a:prstGeom>
        </p:spPr>
      </p:pic>
      <p:sp>
        <p:nvSpPr>
          <p:cNvPr id="6" name="TextBox 5">
            <a:extLst>
              <a:ext uri="{FF2B5EF4-FFF2-40B4-BE49-F238E27FC236}">
                <a16:creationId xmlns:a16="http://schemas.microsoft.com/office/drawing/2014/main" id="{01430F7D-9348-61A0-8558-F1455033D05B}"/>
              </a:ext>
            </a:extLst>
          </p:cNvPr>
          <p:cNvSpPr txBox="1"/>
          <p:nvPr/>
        </p:nvSpPr>
        <p:spPr>
          <a:xfrm>
            <a:off x="6516216" y="3645024"/>
            <a:ext cx="2160240" cy="861774"/>
          </a:xfrm>
          <a:prstGeom prst="rect">
            <a:avLst/>
          </a:prstGeom>
          <a:noFill/>
        </p:spPr>
        <p:txBody>
          <a:bodyPr wrap="square" lIns="0" tIns="0" rIns="0" bIns="0" rtlCol="0">
            <a:spAutoFit/>
          </a:bodyPr>
          <a:lstStyle/>
          <a:p>
            <a:pPr algn="ctr"/>
            <a:r>
              <a:rPr lang="en-GB" sz="1400" dirty="0">
                <a:solidFill>
                  <a:schemeClr val="tx1">
                    <a:lumMod val="65000"/>
                    <a:lumOff val="35000"/>
                  </a:schemeClr>
                </a:solidFill>
                <a:latin typeface="Helvetica" pitchFamily="2" charset="0"/>
              </a:rPr>
              <a:t>Fight the urge to swim and instead float on your back until you can either swim to shore or shout for help.</a:t>
            </a:r>
            <a:endParaRPr lang="en-US" sz="1400" dirty="0">
              <a:solidFill>
                <a:schemeClr val="tx1">
                  <a:lumMod val="65000"/>
                  <a:lumOff val="35000"/>
                </a:schemeClr>
              </a:solidFill>
              <a:latin typeface="Helvetica" pitchFamily="2" charset="0"/>
            </a:endParaRPr>
          </a:p>
        </p:txBody>
      </p:sp>
      <p:pic>
        <p:nvPicPr>
          <p:cNvPr id="10" name="Picture 9">
            <a:extLst>
              <a:ext uri="{FF2B5EF4-FFF2-40B4-BE49-F238E27FC236}">
                <a16:creationId xmlns:a16="http://schemas.microsoft.com/office/drawing/2014/main" id="{02C6C060-AB15-DECA-19F8-58E737709A60}"/>
              </a:ext>
            </a:extLst>
          </p:cNvPr>
          <p:cNvPicPr>
            <a:picLocks noChangeAspect="1"/>
          </p:cNvPicPr>
          <p:nvPr/>
        </p:nvPicPr>
        <p:blipFill rotWithShape="1">
          <a:blip r:embed="rId6">
            <a:extLst>
              <a:ext uri="{28A0092B-C50C-407E-A947-70E740481C1C}">
                <a14:useLocalDpi xmlns:a14="http://schemas.microsoft.com/office/drawing/2010/main" val="0"/>
              </a:ext>
            </a:extLst>
          </a:blip>
          <a:srcRect l="23401" t="10101" r="4403" b="61550"/>
          <a:stretch/>
        </p:blipFill>
        <p:spPr>
          <a:xfrm>
            <a:off x="5364088" y="4683782"/>
            <a:ext cx="3600400" cy="1705453"/>
          </a:xfrm>
          <a:prstGeom prst="rect">
            <a:avLst/>
          </a:prstGeom>
        </p:spPr>
      </p:pic>
      <p:sp>
        <p:nvSpPr>
          <p:cNvPr id="11" name="TextBox 10">
            <a:extLst>
              <a:ext uri="{FF2B5EF4-FFF2-40B4-BE49-F238E27FC236}">
                <a16:creationId xmlns:a16="http://schemas.microsoft.com/office/drawing/2014/main" id="{25623D3F-8E70-FCF8-A12A-559E3344A192}"/>
              </a:ext>
            </a:extLst>
          </p:cNvPr>
          <p:cNvSpPr txBox="1"/>
          <p:nvPr/>
        </p:nvSpPr>
        <p:spPr>
          <a:xfrm>
            <a:off x="655186" y="6093296"/>
            <a:ext cx="4458877" cy="307777"/>
          </a:xfrm>
          <a:prstGeom prst="rect">
            <a:avLst/>
          </a:prstGeom>
          <a:noFill/>
        </p:spPr>
        <p:txBody>
          <a:bodyPr wrap="square" lIns="0" tIns="0" rIns="0" bIns="0" rtlCol="0">
            <a:spAutoFit/>
          </a:bodyPr>
          <a:lstStyle/>
          <a:p>
            <a:r>
              <a:rPr lang="en-US" sz="1000" dirty="0">
                <a:solidFill>
                  <a:schemeClr val="tx1">
                    <a:lumMod val="65000"/>
                    <a:lumOff val="35000"/>
                  </a:schemeClr>
                </a:solidFill>
                <a:latin typeface="Helvetica" pitchFamily="2" charset="0"/>
                <a:cs typeface="Calibri"/>
              </a:rPr>
              <a:t>If possible, find something near you that you could use to help (life saving equipment, or a rope, branch, or anything that floats, for example, a football).</a:t>
            </a:r>
            <a:endParaRPr lang="en-US" sz="1000" dirty="0">
              <a:solidFill>
                <a:schemeClr val="tx1">
                  <a:lumMod val="65000"/>
                  <a:lumOff val="35000"/>
                </a:schemeClr>
              </a:solidFill>
              <a:latin typeface="Helvetica" pitchFamily="2" charset="0"/>
            </a:endParaRPr>
          </a:p>
        </p:txBody>
      </p:sp>
      <p:sp>
        <p:nvSpPr>
          <p:cNvPr id="12" name="TextBox 11">
            <a:extLst>
              <a:ext uri="{FF2B5EF4-FFF2-40B4-BE49-F238E27FC236}">
                <a16:creationId xmlns:a16="http://schemas.microsoft.com/office/drawing/2014/main" id="{E3880B5F-3BE6-A674-C3CF-9B0C68FA3F52}"/>
              </a:ext>
            </a:extLst>
          </p:cNvPr>
          <p:cNvSpPr txBox="1"/>
          <p:nvPr/>
        </p:nvSpPr>
        <p:spPr>
          <a:xfrm>
            <a:off x="617179" y="4653136"/>
            <a:ext cx="4602893" cy="1338828"/>
          </a:xfrm>
          <a:prstGeom prst="rect">
            <a:avLst/>
          </a:prstGeom>
          <a:noFill/>
        </p:spPr>
        <p:txBody>
          <a:bodyPr wrap="square" lIns="0" tIns="0" rIns="0" bIns="0" rtlCol="0">
            <a:spAutoFit/>
          </a:bodyPr>
          <a:lstStyle/>
          <a:p>
            <a:pPr>
              <a:spcAft>
                <a:spcPts val="600"/>
              </a:spcAft>
            </a:pPr>
            <a:r>
              <a:rPr lang="en-US" sz="1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The  steps to take in an emergency:</a:t>
            </a: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Call 999</a:t>
            </a:r>
            <a:endParaRPr lang="en-US" sz="1200" dirty="0">
              <a:solidFill>
                <a:schemeClr val="tx1">
                  <a:lumMod val="65000"/>
                  <a:lumOff val="35000"/>
                </a:schemeClr>
              </a:solidFill>
              <a:latin typeface="Helvetica" pitchFamily="2" charset="0"/>
              <a:cs typeface="Calibri"/>
            </a:endParaRP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Calmly explain the situation to the operator, including where you are, what state the casualty is in</a:t>
            </a:r>
            <a:endParaRPr lang="en-US" sz="1200" dirty="0">
              <a:solidFill>
                <a:schemeClr val="tx1">
                  <a:lumMod val="65000"/>
                  <a:lumOff val="35000"/>
                </a:schemeClr>
              </a:solidFill>
              <a:latin typeface="Helvetica" pitchFamily="2" charset="0"/>
              <a:cs typeface="Calibri"/>
            </a:endParaRPr>
          </a:p>
          <a:p>
            <a:pPr marL="171450" indent="-171450">
              <a:spcAft>
                <a:spcPts val="600"/>
              </a:spcAft>
              <a:buFont typeface="Arial" panose="020B0604020202020204" pitchFamily="34" charset="0"/>
              <a:buChar char="•"/>
            </a:pPr>
            <a:r>
              <a:rPr lang="en-US" sz="1200" dirty="0">
                <a:solidFill>
                  <a:schemeClr val="tx1">
                    <a:lumMod val="65000"/>
                    <a:lumOff val="35000"/>
                  </a:schemeClr>
                </a:solidFill>
                <a:latin typeface="Helvetica" pitchFamily="2" charset="0"/>
              </a:rPr>
              <a:t>Keep an eye on the person in the water – reassure them that </a:t>
            </a:r>
            <a:br>
              <a:rPr lang="en-US" sz="1200" dirty="0">
                <a:solidFill>
                  <a:schemeClr val="tx1">
                    <a:lumMod val="65000"/>
                    <a:lumOff val="35000"/>
                  </a:schemeClr>
                </a:solidFill>
                <a:latin typeface="Helvetica" pitchFamily="2" charset="0"/>
              </a:rPr>
            </a:br>
            <a:r>
              <a:rPr lang="en-US" sz="1200" dirty="0">
                <a:solidFill>
                  <a:schemeClr val="tx1">
                    <a:lumMod val="65000"/>
                    <a:lumOff val="35000"/>
                  </a:schemeClr>
                </a:solidFill>
                <a:latin typeface="Helvetica" pitchFamily="2" charset="0"/>
              </a:rPr>
              <a:t>help is coming and try to encourage them to float on their back</a:t>
            </a:r>
            <a:endParaRPr lang="en-US" sz="1200" dirty="0">
              <a:solidFill>
                <a:schemeClr val="tx1">
                  <a:lumMod val="65000"/>
                  <a:lumOff val="35000"/>
                </a:schemeClr>
              </a:solidFill>
              <a:latin typeface="Helvetica" pitchFamily="2" charset="0"/>
              <a:cs typeface="Calibri"/>
            </a:endParaRPr>
          </a:p>
        </p:txBody>
      </p:sp>
    </p:spTree>
    <p:extLst>
      <p:ext uri="{BB962C8B-B14F-4D97-AF65-F5344CB8AC3E}">
        <p14:creationId xmlns:p14="http://schemas.microsoft.com/office/powerpoint/2010/main" val="698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1547664" y="1916832"/>
            <a:ext cx="6540145" cy="4567344"/>
          </a:xfrm>
          <a:prstGeom prst="rect">
            <a:avLst/>
          </a:prstGeom>
        </p:spPr>
      </p:pic>
      <p:sp>
        <p:nvSpPr>
          <p:cNvPr id="7" name="Title 1">
            <a:extLst>
              <a:ext uri="{FF2B5EF4-FFF2-40B4-BE49-F238E27FC236}">
                <a16:creationId xmlns:a16="http://schemas.microsoft.com/office/drawing/2014/main" id="{8F235815-88FD-242B-7903-7080642628EB}"/>
              </a:ext>
            </a:extLst>
          </p:cNvPr>
          <p:cNvSpPr txBox="1">
            <a:spLocks/>
          </p:cNvSpPr>
          <p:nvPr/>
        </p:nvSpPr>
        <p:spPr>
          <a:xfrm>
            <a:off x="323528"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How to stay safe and have fun in and around the water</a:t>
            </a:r>
            <a:endParaRPr lang="en-GB" sz="2000" b="1" dirty="0">
              <a:latin typeface="Helvetica" pitchFamily="2" charset="0"/>
            </a:endParaRPr>
          </a:p>
        </p:txBody>
      </p:sp>
      <p:cxnSp>
        <p:nvCxnSpPr>
          <p:cNvPr id="8" name="Straight Connector 7">
            <a:extLst>
              <a:ext uri="{FF2B5EF4-FFF2-40B4-BE49-F238E27FC236}">
                <a16:creationId xmlns:a16="http://schemas.microsoft.com/office/drawing/2014/main" id="{4B537608-C2DF-CD57-F818-1D5F103F77D2}"/>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5602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 outdoor, waterfall, water&#10;&#10;Description automatically generated">
            <a:extLst>
              <a:ext uri="{FF2B5EF4-FFF2-40B4-BE49-F238E27FC236}">
                <a16:creationId xmlns:a16="http://schemas.microsoft.com/office/drawing/2014/main" id="{1DDA17E8-CDF0-641C-4B08-F159D66E49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13682" r="980"/>
          <a:stretch/>
        </p:blipFill>
        <p:spPr>
          <a:xfrm>
            <a:off x="2411759" y="1700808"/>
            <a:ext cx="6732241" cy="3912404"/>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1" y="1700808"/>
            <a:ext cx="2411759" cy="3775594"/>
          </a:xfrm>
          <a:prstGeom prst="rect">
            <a:avLst/>
          </a:prstGeom>
          <a:solidFill>
            <a:schemeClr val="accent1"/>
          </a:solidFill>
        </p:spPr>
        <p:txBody>
          <a:bodyPr wrap="square" lIns="360000" tIns="72000" rIns="360000" bIns="360000">
            <a:spAutoFit/>
          </a:bodyPr>
          <a:lstStyle/>
          <a:p>
            <a:br>
              <a:rPr lang="en-GB" sz="1300" b="1" dirty="0">
                <a:solidFill>
                  <a:srgbClr val="002B5C"/>
                </a:solidFill>
                <a:latin typeface="Helvetica" pitchFamily="2" charset="0"/>
                <a:ea typeface="+mj-ea"/>
                <a:cs typeface="Arial" pitchFamily="34" charset="0"/>
              </a:rPr>
            </a:br>
            <a:r>
              <a:rPr lang="en-GB" sz="1600" b="1" dirty="0">
                <a:solidFill>
                  <a:srgbClr val="002B5C"/>
                </a:solidFill>
                <a:latin typeface="Helvetica" pitchFamily="2" charset="0"/>
                <a:ea typeface="+mj-ea"/>
                <a:cs typeface="Arial" pitchFamily="34" charset="0"/>
              </a:rPr>
              <a:t>“I am only responsible for myself when near water.”</a:t>
            </a:r>
          </a:p>
          <a:p>
            <a:endParaRPr lang="en-GB" sz="1300" b="1" dirty="0">
              <a:solidFill>
                <a:srgbClr val="002B5C"/>
              </a:solidFill>
              <a:latin typeface="Arial" pitchFamily="34" charset="0"/>
              <a:ea typeface="+mj-ea"/>
              <a:cs typeface="Arial" pitchFamily="34" charset="0"/>
            </a:endParaRPr>
          </a:p>
          <a:p>
            <a:r>
              <a:rPr lang="en-GB" sz="1400" dirty="0">
                <a:solidFill>
                  <a:schemeClr val="tx2"/>
                </a:solidFill>
                <a:latin typeface="Helvetica" pitchFamily="2" charset="0"/>
              </a:rPr>
              <a:t>1 = totally agree</a:t>
            </a:r>
            <a:endParaRPr lang="en-GB" sz="1400" dirty="0">
              <a:solidFill>
                <a:schemeClr val="tx2"/>
              </a:solidFill>
              <a:latin typeface="Helvetica" pitchFamily="2" charset="0"/>
              <a:cs typeface="Calibri"/>
            </a:endParaRPr>
          </a:p>
          <a:p>
            <a:r>
              <a:rPr lang="en-GB" sz="1400" dirty="0">
                <a:solidFill>
                  <a:schemeClr val="tx2"/>
                </a:solidFill>
                <a:latin typeface="Helvetica" pitchFamily="2" charset="0"/>
              </a:rPr>
              <a:t>10 = totally disagree</a:t>
            </a:r>
            <a:endParaRPr lang="en-GB" sz="1400" dirty="0">
              <a:solidFill>
                <a:schemeClr val="tx2"/>
              </a:solidFill>
              <a:latin typeface="Helvetica" pitchFamily="2" charset="0"/>
              <a:cs typeface="Calibri"/>
            </a:endParaRPr>
          </a:p>
          <a:p>
            <a:endParaRPr lang="en-GB" sz="1400" dirty="0">
              <a:solidFill>
                <a:schemeClr val="tx2"/>
              </a:solidFill>
              <a:latin typeface="Helvetica" pitchFamily="2" charset="0"/>
            </a:endParaRPr>
          </a:p>
          <a:p>
            <a:r>
              <a:rPr lang="en-GB" sz="1200" dirty="0">
                <a:solidFill>
                  <a:schemeClr val="tx2"/>
                </a:solidFill>
                <a:latin typeface="Helvetica" pitchFamily="2" charset="0"/>
              </a:rPr>
              <a:t>Think about the statement then write down your number (that reflects your point of view). Be prepared to justify your answer.</a:t>
            </a:r>
            <a:endParaRPr lang="en-GB" sz="1200" dirty="0">
              <a:solidFill>
                <a:schemeClr val="tx2"/>
              </a:solidFill>
              <a:latin typeface="Helvetica" pitchFamily="2" charset="0"/>
              <a:ea typeface="+mj-ea"/>
              <a:cs typeface="Arial" pitchFamily="34" charset="0"/>
            </a:endParaRPr>
          </a:p>
          <a:p>
            <a:pPr marL="216000" indent="-216000">
              <a:buFont typeface="+mj-lt"/>
              <a:buAutoNum type="alphaLcParenR"/>
            </a:pPr>
            <a:endParaRPr lang="en-GB" sz="1300" dirty="0">
              <a:solidFill>
                <a:srgbClr val="002B5C"/>
              </a:solidFill>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2261A97-EE8F-C14B-AA83-2DFCDC97B36F}"/>
              </a:ext>
            </a:extLst>
          </p:cNvPr>
          <p:cNvPicPr>
            <a:picLocks noChangeAspect="1"/>
          </p:cNvPicPr>
          <p:nvPr/>
        </p:nvPicPr>
        <p:blipFill rotWithShape="1">
          <a:blip r:embed="rId4">
            <a:extLst>
              <a:ext uri="{28A0092B-C50C-407E-A947-70E740481C1C}">
                <a14:useLocalDpi xmlns:a14="http://schemas.microsoft.com/office/drawing/2010/main" val="0"/>
              </a:ext>
            </a:extLst>
          </a:blip>
          <a:srcRect t="50348" b="7696"/>
          <a:stretch/>
        </p:blipFill>
        <p:spPr>
          <a:xfrm>
            <a:off x="0" y="4725144"/>
            <a:ext cx="9144000" cy="2160240"/>
          </a:xfrm>
          <a:prstGeom prst="rect">
            <a:avLst/>
          </a:prstGeom>
        </p:spPr>
      </p:pic>
      <p:sp>
        <p:nvSpPr>
          <p:cNvPr id="14" name="TextBox 13">
            <a:extLst>
              <a:ext uri="{FF2B5EF4-FFF2-40B4-BE49-F238E27FC236}">
                <a16:creationId xmlns:a16="http://schemas.microsoft.com/office/drawing/2014/main" id="{94847424-E770-41CC-B44C-0D4E7759285C}"/>
              </a:ext>
            </a:extLst>
          </p:cNvPr>
          <p:cNvSpPr txBox="1"/>
          <p:nvPr/>
        </p:nvSpPr>
        <p:spPr>
          <a:xfrm>
            <a:off x="1187624" y="5949280"/>
            <a:ext cx="7459861"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solidFill>
                  <a:schemeClr val="bg1"/>
                </a:solidFill>
                <a:latin typeface="Helvetica" pitchFamily="2" charset="0"/>
                <a:ea typeface="+mn-lt"/>
                <a:cs typeface="+mn-lt"/>
              </a:rPr>
              <a:t>What physical dangers does open water pose? </a:t>
            </a:r>
          </a:p>
          <a:p>
            <a:pPr marL="285750" indent="-285750">
              <a:spcAft>
                <a:spcPts val="600"/>
              </a:spcAft>
              <a:buFont typeface="Arial" panose="020B0604020202020204" pitchFamily="34" charset="0"/>
              <a:buChar char="•"/>
            </a:pPr>
            <a:r>
              <a:rPr lang="en-GB" dirty="0">
                <a:solidFill>
                  <a:schemeClr val="bg1"/>
                </a:solidFill>
                <a:latin typeface="Helvetica" pitchFamily="2" charset="0"/>
                <a:ea typeface="+mn-lt"/>
                <a:cs typeface="+mn-lt"/>
              </a:rPr>
              <a:t>Are there any specific challenges in relation to Scotland’s waters? </a:t>
            </a:r>
            <a:endParaRPr lang="en-GB"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8" name="Title 1">
            <a:extLst>
              <a:ext uri="{FF2B5EF4-FFF2-40B4-BE49-F238E27FC236}">
                <a16:creationId xmlns:a16="http://schemas.microsoft.com/office/drawing/2014/main" id="{0B09B998-DAA3-014F-A083-0AE3EF4DD15B}"/>
              </a:ext>
            </a:extLst>
          </p:cNvPr>
          <p:cNvSpPr txBox="1">
            <a:spLocks/>
          </p:cNvSpPr>
          <p:nvPr/>
        </p:nvSpPr>
        <p:spPr>
          <a:xfrm>
            <a:off x="2096365" y="1255174"/>
            <a:ext cx="7075648" cy="3527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1 </a:t>
            </a:r>
            <a:r>
              <a:rPr lang="en-GB" sz="2000" dirty="0">
                <a:solidFill>
                  <a:schemeClr val="bg2"/>
                </a:solidFill>
                <a:latin typeface="Helvetica" pitchFamily="2" charset="0"/>
              </a:rPr>
              <a:t>(Starter)</a:t>
            </a:r>
            <a:endParaRPr lang="en-GB" sz="2000" dirty="0">
              <a:latin typeface="Helvetica"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B44A6A-1A42-FF45-B3E7-406FE20125BD}"/>
              </a:ext>
            </a:extLst>
          </p:cNvPr>
          <p:cNvSpPr txBox="1">
            <a:spLocks/>
          </p:cNvSpPr>
          <p:nvPr/>
        </p:nvSpPr>
        <p:spPr>
          <a:xfrm>
            <a:off x="2051720" y="1198542"/>
            <a:ext cx="7075648" cy="5268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2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sp>
        <p:nvSpPr>
          <p:cNvPr id="16" name="TextBox 15">
            <a:extLst>
              <a:ext uri="{FF2B5EF4-FFF2-40B4-BE49-F238E27FC236}">
                <a16:creationId xmlns:a16="http://schemas.microsoft.com/office/drawing/2014/main" id="{EFEB8623-AAFD-B880-F69A-69567603A11B}"/>
              </a:ext>
            </a:extLst>
          </p:cNvPr>
          <p:cNvSpPr txBox="1"/>
          <p:nvPr/>
        </p:nvSpPr>
        <p:spPr>
          <a:xfrm>
            <a:off x="4716016" y="2636912"/>
            <a:ext cx="3816424" cy="3264292"/>
          </a:xfrm>
          <a:prstGeom prst="rect">
            <a:avLst/>
          </a:prstGeom>
          <a:noFill/>
        </p:spPr>
        <p:txBody>
          <a:bodyPr wrap="square" lIns="0" tIns="0" rIns="0" bIns="0" rtlCol="0">
            <a:spAutoFit/>
          </a:bodyPr>
          <a:lstStyle/>
          <a:p>
            <a:pPr>
              <a:lnSpc>
                <a:spcPct val="107000"/>
              </a:lnSpc>
              <a:spcAft>
                <a:spcPts val="1200"/>
              </a:spcAft>
            </a:pPr>
            <a:r>
              <a:rPr lang="en-GB" sz="1600" b="1" dirty="0">
                <a:solidFill>
                  <a:schemeClr val="tx2"/>
                </a:solidFill>
                <a:latin typeface="Helvetica" pitchFamily="2" charset="0"/>
                <a:ea typeface="Calibri" panose="020F0502020204030204" pitchFamily="34" charset="0"/>
                <a:cs typeface="Times New Roman"/>
              </a:rPr>
              <a:t>Think about a local body of water. </a:t>
            </a:r>
            <a:br>
              <a:rPr lang="en-GB" sz="1600" b="1" dirty="0">
                <a:solidFill>
                  <a:schemeClr val="tx2"/>
                </a:solidFill>
                <a:latin typeface="Helvetica" pitchFamily="2" charset="0"/>
                <a:ea typeface="Calibri" panose="020F0502020204030204" pitchFamily="34" charset="0"/>
                <a:cs typeface="Times New Roman"/>
              </a:rPr>
            </a:br>
            <a:r>
              <a:rPr lang="en-GB" sz="1600" b="1" dirty="0">
                <a:solidFill>
                  <a:schemeClr val="tx2"/>
                </a:solidFill>
                <a:latin typeface="Helvetica" pitchFamily="2" charset="0"/>
                <a:ea typeface="Calibri" panose="020F0502020204030204" pitchFamily="34" charset="0"/>
                <a:cs typeface="Times New Roman"/>
              </a:rPr>
              <a:t>In pairs or groups, discuss where it is and what dangers there might be.</a:t>
            </a:r>
          </a:p>
          <a:p>
            <a:pPr>
              <a:spcAft>
                <a:spcPts val="1200"/>
              </a:spcAft>
            </a:pPr>
            <a:r>
              <a:rPr lang="en-GB" sz="1600" dirty="0">
                <a:solidFill>
                  <a:schemeClr val="tx2"/>
                </a:solidFill>
                <a:latin typeface="Helvetica" pitchFamily="2" charset="0"/>
                <a:ea typeface="+mn-lt"/>
                <a:cs typeface="+mn-lt"/>
              </a:rPr>
              <a:t>Can you thinks of situations where people would be in and around the water in Scotland? </a:t>
            </a:r>
            <a:endParaRPr lang="en-GB" sz="1600" dirty="0">
              <a:solidFill>
                <a:schemeClr val="tx2"/>
              </a:solidFill>
              <a:latin typeface="Helvetica" pitchFamily="2" charset="0"/>
            </a:endParaRPr>
          </a:p>
          <a:p>
            <a:pPr>
              <a:spcAft>
                <a:spcPts val="1200"/>
              </a:spcAft>
            </a:pPr>
            <a:r>
              <a:rPr lang="en-GB" sz="1600" dirty="0">
                <a:solidFill>
                  <a:schemeClr val="tx2"/>
                </a:solidFill>
                <a:latin typeface="Helvetica" pitchFamily="2" charset="0"/>
                <a:ea typeface="+mn-lt"/>
                <a:cs typeface="+mn-lt"/>
              </a:rPr>
              <a:t>What do you think are the key challenge in relation to water safety? </a:t>
            </a:r>
            <a:endParaRPr lang="en-GB" sz="1600" dirty="0">
              <a:solidFill>
                <a:schemeClr val="tx2"/>
              </a:solidFill>
              <a:latin typeface="Helvetica" pitchFamily="2" charset="0"/>
            </a:endParaRPr>
          </a:p>
          <a:p>
            <a:pPr>
              <a:lnSpc>
                <a:spcPct val="107000"/>
              </a:lnSpc>
              <a:spcAft>
                <a:spcPts val="1200"/>
              </a:spcAft>
            </a:pPr>
            <a:r>
              <a:rPr lang="en-GB" sz="1600" dirty="0">
                <a:solidFill>
                  <a:schemeClr val="tx2"/>
                </a:solidFill>
                <a:latin typeface="Helvetica" pitchFamily="2" charset="0"/>
                <a:ea typeface="+mn-lt"/>
                <a:cs typeface="+mn-lt"/>
              </a:rPr>
              <a:t>Are there any specific behaviours children and young people may display in or around water? </a:t>
            </a:r>
          </a:p>
        </p:txBody>
      </p:sp>
      <p:pic>
        <p:nvPicPr>
          <p:cNvPr id="5" name="Picture 4">
            <a:extLst>
              <a:ext uri="{FF2B5EF4-FFF2-40B4-BE49-F238E27FC236}">
                <a16:creationId xmlns:a16="http://schemas.microsoft.com/office/drawing/2014/main" id="{6195FD78-6C8A-5336-E4AD-CAB6CC5B2B1B}"/>
              </a:ext>
            </a:extLst>
          </p:cNvPr>
          <p:cNvPicPr>
            <a:picLocks noChangeAspect="1"/>
          </p:cNvPicPr>
          <p:nvPr/>
        </p:nvPicPr>
        <p:blipFill rotWithShape="1">
          <a:blip r:embed="rId3">
            <a:extLst>
              <a:ext uri="{28A0092B-C50C-407E-A947-70E740481C1C}">
                <a14:useLocalDpi xmlns:a14="http://schemas.microsoft.com/office/drawing/2010/main" val="0"/>
              </a:ext>
            </a:extLst>
          </a:blip>
          <a:srcRect l="25333" t="7349" r="30336" b="49601"/>
          <a:stretch/>
        </p:blipFill>
        <p:spPr>
          <a:xfrm>
            <a:off x="611560" y="2204864"/>
            <a:ext cx="3600400" cy="4217612"/>
          </a:xfrm>
          <a:prstGeom prst="rect">
            <a:avLst/>
          </a:prstGeom>
        </p:spPr>
      </p:pic>
      <p:cxnSp>
        <p:nvCxnSpPr>
          <p:cNvPr id="9" name="Straight Connector 8">
            <a:extLst>
              <a:ext uri="{FF2B5EF4-FFF2-40B4-BE49-F238E27FC236}">
                <a16:creationId xmlns:a16="http://schemas.microsoft.com/office/drawing/2014/main" id="{519D86AA-B075-34F7-0EF5-F906CE8C5607}"/>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E4510067-B862-914D-869E-0173C40A2F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Tree>
    <p:extLst>
      <p:ext uri="{BB962C8B-B14F-4D97-AF65-F5344CB8AC3E}">
        <p14:creationId xmlns:p14="http://schemas.microsoft.com/office/powerpoint/2010/main" val="54156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1C641F6-968B-EB43-B3DD-1E1588C76245}"/>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3  </a:t>
            </a:r>
            <a:r>
              <a:rPr lang="en-GB" sz="2000" b="1" dirty="0">
                <a:solidFill>
                  <a:schemeClr val="tx2"/>
                </a:solidFill>
                <a:latin typeface="Helvetica" pitchFamily="2" charset="0"/>
              </a:rPr>
              <a:t>Stop and Think, Spot the Dangers</a:t>
            </a:r>
            <a:endParaRPr lang="en-GB" sz="2000" b="1" dirty="0">
              <a:latin typeface="Helvetica" pitchFamily="2" charset="0"/>
            </a:endParaRPr>
          </a:p>
        </p:txBody>
      </p:sp>
      <p:pic>
        <p:nvPicPr>
          <p:cNvPr id="7" name="Picture 6">
            <a:extLst>
              <a:ext uri="{FF2B5EF4-FFF2-40B4-BE49-F238E27FC236}">
                <a16:creationId xmlns:a16="http://schemas.microsoft.com/office/drawing/2014/main" id="{A3FFC8F5-AF8A-EE70-F80F-BCC87BE406D9}"/>
              </a:ext>
            </a:extLst>
          </p:cNvPr>
          <p:cNvPicPr>
            <a:picLocks noChangeAspect="1"/>
          </p:cNvPicPr>
          <p:nvPr/>
        </p:nvPicPr>
        <p:blipFill rotWithShape="1">
          <a:blip r:embed="rId3">
            <a:extLst>
              <a:ext uri="{28A0092B-C50C-407E-A947-70E740481C1C}">
                <a14:useLocalDpi xmlns:a14="http://schemas.microsoft.com/office/drawing/2010/main" val="0"/>
              </a:ext>
            </a:extLst>
          </a:blip>
          <a:srcRect l="18005" t="10836" r="17978" b="11365"/>
          <a:stretch/>
        </p:blipFill>
        <p:spPr>
          <a:xfrm>
            <a:off x="323528" y="2870719"/>
            <a:ext cx="3384376" cy="2961329"/>
          </a:xfrm>
          <a:prstGeom prst="rect">
            <a:avLst/>
          </a:prstGeom>
        </p:spPr>
      </p:pic>
      <p:sp>
        <p:nvSpPr>
          <p:cNvPr id="18" name="Title 1">
            <a:extLst>
              <a:ext uri="{FF2B5EF4-FFF2-40B4-BE49-F238E27FC236}">
                <a16:creationId xmlns:a16="http://schemas.microsoft.com/office/drawing/2014/main" id="{FCEB1FDD-E86F-F69D-4F88-747A8EE5B11E}"/>
              </a:ext>
            </a:extLst>
          </p:cNvPr>
          <p:cNvSpPr txBox="1">
            <a:spLocks/>
          </p:cNvSpPr>
          <p:nvPr/>
        </p:nvSpPr>
        <p:spPr>
          <a:xfrm>
            <a:off x="971600" y="2222647"/>
            <a:ext cx="2325523"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a:t>
            </a:r>
            <a:r>
              <a:rPr lang="en-GB" sz="2000" b="1" dirty="0" err="1">
                <a:solidFill>
                  <a:schemeClr val="tx2"/>
                </a:solidFill>
                <a:latin typeface="Helvetica" pitchFamily="2" charset="0"/>
              </a:rPr>
              <a:t>Conver</a:t>
            </a:r>
            <a:r>
              <a:rPr lang="en-GB" sz="2000" b="1" dirty="0">
                <a:solidFill>
                  <a:schemeClr val="tx2"/>
                </a:solidFill>
                <a:latin typeface="Helvetica" pitchFamily="2" charset="0"/>
              </a:rPr>
              <a:t>-stations’</a:t>
            </a:r>
            <a:endParaRPr lang="en-GB" sz="2000" b="1" dirty="0">
              <a:latin typeface="Helvetica" pitchFamily="2" charset="0"/>
            </a:endParaRPr>
          </a:p>
        </p:txBody>
      </p:sp>
      <p:sp>
        <p:nvSpPr>
          <p:cNvPr id="19" name="TextBox 18">
            <a:extLst>
              <a:ext uri="{FF2B5EF4-FFF2-40B4-BE49-F238E27FC236}">
                <a16:creationId xmlns:a16="http://schemas.microsoft.com/office/drawing/2014/main" id="{7E5B0578-9595-DF6C-A7CD-F1B672FBBED5}"/>
              </a:ext>
            </a:extLst>
          </p:cNvPr>
          <p:cNvSpPr txBox="1"/>
          <p:nvPr/>
        </p:nvSpPr>
        <p:spPr>
          <a:xfrm>
            <a:off x="4211960" y="2420888"/>
            <a:ext cx="4536504" cy="3098797"/>
          </a:xfrm>
          <a:prstGeom prst="rect">
            <a:avLst/>
          </a:prstGeom>
          <a:noFill/>
        </p:spPr>
        <p:txBody>
          <a:bodyPr wrap="square" lIns="0" tIns="0" rIns="0" bIns="0" rtlCol="0">
            <a:spAutoFit/>
          </a:bodyPr>
          <a:lstStyle/>
          <a:p>
            <a:pPr>
              <a:lnSpc>
                <a:spcPct val="107000"/>
              </a:lnSpc>
              <a:spcAft>
                <a:spcPts val="600"/>
              </a:spcAft>
            </a:pPr>
            <a:r>
              <a:rPr lang="en-GB" sz="1600" b="1" dirty="0">
                <a:solidFill>
                  <a:schemeClr val="tx2"/>
                </a:solidFill>
                <a:latin typeface="Helvetica" pitchFamily="2" charset="0"/>
                <a:ea typeface="Calibri" panose="020F0502020204030204" pitchFamily="34" charset="0"/>
                <a:cs typeface="Times New Roman"/>
              </a:rPr>
              <a:t>Discussion questions</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Think of a local body of water (a loch, river, reservoir, pier or beach). Do you think it’s safe there? What dangers could there be?  Do you think people behave safely there? What sort of risks do people take? </a:t>
            </a:r>
            <a:r>
              <a:rPr lang="en-GB" sz="1400" i="1" dirty="0">
                <a:solidFill>
                  <a:schemeClr val="tx2"/>
                </a:solidFill>
                <a:latin typeface="Helvetica Oblique" pitchFamily="2" charset="0"/>
                <a:ea typeface="Calibri"/>
                <a:cs typeface="Times New Roman"/>
              </a:rPr>
              <a:t>Hint: some risks or dangers are not obvious.</a:t>
            </a:r>
            <a:r>
              <a:rPr lang="en-GB" sz="1400" dirty="0">
                <a:solidFill>
                  <a:schemeClr val="tx2"/>
                </a:solidFill>
                <a:latin typeface="Helvetica" pitchFamily="2" charset="0"/>
                <a:ea typeface="Calibri"/>
                <a:cs typeface="Times New Roman"/>
              </a:rPr>
              <a:t>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I never take risks around water. Do you agree with this statement?</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What is a risk? Why do people take risks?</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a:cs typeface="Times New Roman"/>
              </a:rPr>
              <a:t>I feel confident in my ability to say no if someone encourages me to do something risky in or around water. Discuss.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B84522F3-F1FB-5224-E036-1AD65290B9E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D7559534-65B5-BF66-1065-8AF8F92F7562}"/>
              </a:ext>
            </a:extLst>
          </p:cNvPr>
          <p:cNvSpPr txBox="1"/>
          <p:nvPr/>
        </p:nvSpPr>
        <p:spPr>
          <a:xfrm>
            <a:off x="4283968" y="5668407"/>
            <a:ext cx="2160240" cy="499349"/>
          </a:xfrm>
          <a:prstGeom prst="rect">
            <a:avLst/>
          </a:prstGeom>
          <a:solidFill>
            <a:schemeClr val="bg2">
              <a:alpha val="39000"/>
            </a:schemeClr>
          </a:solidFill>
        </p:spPr>
        <p:txBody>
          <a:bodyPr wrap="square" lIns="72000" tIns="72000" rIns="72000" bIns="72000" rtlCol="0">
            <a:spAutoFit/>
          </a:bodyPr>
          <a:lstStyle/>
          <a:p>
            <a:r>
              <a:rPr lang="en-GB" sz="1200" b="1" dirty="0">
                <a:solidFill>
                  <a:schemeClr val="tx2"/>
                </a:solidFill>
                <a:latin typeface="Helvetica" pitchFamily="2" charset="0"/>
              </a:rPr>
              <a:t>In groups, you will need:</a:t>
            </a:r>
          </a:p>
          <a:p>
            <a:r>
              <a:rPr lang="en-GB" sz="1100" dirty="0">
                <a:solidFill>
                  <a:schemeClr val="tx2"/>
                </a:solidFill>
                <a:latin typeface="Helvetica" pitchFamily="2" charset="0"/>
              </a:rPr>
              <a:t>A scribe and a spokesperson </a:t>
            </a:r>
          </a:p>
        </p:txBody>
      </p:sp>
      <p:pic>
        <p:nvPicPr>
          <p:cNvPr id="9" name="Picture 8">
            <a:extLst>
              <a:ext uri="{FF2B5EF4-FFF2-40B4-BE49-F238E27FC236}">
                <a16:creationId xmlns:a16="http://schemas.microsoft.com/office/drawing/2014/main" id="{071CB803-B2D6-1CB0-97A9-4AD667951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Tree>
    <p:extLst>
      <p:ext uri="{BB962C8B-B14F-4D97-AF65-F5344CB8AC3E}">
        <p14:creationId xmlns:p14="http://schemas.microsoft.com/office/powerpoint/2010/main" val="11128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BF17EE-AC21-0C6C-9C0C-BBED02A78ACC}"/>
              </a:ext>
            </a:extLst>
          </p:cNvPr>
          <p:cNvSpPr/>
          <p:nvPr/>
        </p:nvSpPr>
        <p:spPr>
          <a:xfrm>
            <a:off x="0" y="2179537"/>
            <a:ext cx="3347864" cy="3513500"/>
          </a:xfrm>
          <a:prstGeom prst="rect">
            <a:avLst/>
          </a:prstGeom>
          <a:solidFill>
            <a:schemeClr val="accent1"/>
          </a:solidFill>
        </p:spPr>
        <p:txBody>
          <a:bodyPr wrap="square" lIns="360000" tIns="144000" rIns="360000" bIns="1080000">
            <a:spAutoFit/>
          </a:bodyPr>
          <a:lstStyle/>
          <a:p>
            <a:br>
              <a:rPr lang="en-GB" sz="1300" b="1" dirty="0">
                <a:solidFill>
                  <a:srgbClr val="002B5C"/>
                </a:solidFill>
                <a:latin typeface="Helvetica" pitchFamily="2" charset="0"/>
                <a:ea typeface="+mj-ea"/>
                <a:cs typeface="Arial" pitchFamily="34" charset="0"/>
              </a:rPr>
            </a:br>
            <a:r>
              <a:rPr lang="en-GB" sz="2000" b="1" dirty="0">
                <a:solidFill>
                  <a:srgbClr val="002B5C"/>
                </a:solidFill>
                <a:latin typeface="Helvetica" pitchFamily="2" charset="0"/>
                <a:ea typeface="+mj-ea"/>
                <a:cs typeface="Arial" pitchFamily="34" charset="0"/>
              </a:rPr>
              <a:t>“I feel confident </a:t>
            </a:r>
            <a:br>
              <a:rPr lang="en-GB" sz="2000" b="1" dirty="0">
                <a:solidFill>
                  <a:srgbClr val="002B5C"/>
                </a:solidFill>
                <a:latin typeface="Helvetica" pitchFamily="2" charset="0"/>
                <a:ea typeface="+mj-ea"/>
                <a:cs typeface="Arial" pitchFamily="34" charset="0"/>
              </a:rPr>
            </a:br>
            <a:r>
              <a:rPr lang="en-GB" sz="2000" b="1" dirty="0">
                <a:solidFill>
                  <a:srgbClr val="002B5C"/>
                </a:solidFill>
                <a:latin typeface="Helvetica" pitchFamily="2" charset="0"/>
                <a:ea typeface="+mj-ea"/>
                <a:cs typeface="Arial" pitchFamily="34" charset="0"/>
              </a:rPr>
              <a:t>in challenging dangerous behaviour I see around water.”</a:t>
            </a:r>
          </a:p>
          <a:p>
            <a:endParaRPr lang="en-GB" sz="1300" dirty="0">
              <a:solidFill>
                <a:srgbClr val="002B5C"/>
              </a:solidFill>
              <a:latin typeface="Helvetica" pitchFamily="2" charset="0"/>
              <a:ea typeface="+mj-ea"/>
              <a:cs typeface="Arial" pitchFamily="34" charset="0"/>
            </a:endParaRPr>
          </a:p>
          <a:p>
            <a:r>
              <a:rPr lang="en-GB" sz="1400" dirty="0">
                <a:solidFill>
                  <a:schemeClr val="tx2"/>
                </a:solidFill>
                <a:latin typeface="Helvetica" pitchFamily="2" charset="0"/>
              </a:rPr>
              <a:t>Take your time thinking about the statement – make sure you can justify your answer!</a:t>
            </a:r>
            <a:r>
              <a:rPr lang="en-GB" sz="1200" dirty="0">
                <a:solidFill>
                  <a:schemeClr val="tx2"/>
                </a:solidFill>
                <a:latin typeface="Helvetica" pitchFamily="2" charset="0"/>
              </a:rPr>
              <a:t> </a:t>
            </a:r>
            <a:endParaRPr lang="en-GB" sz="1200" dirty="0">
              <a:solidFill>
                <a:schemeClr val="tx2"/>
              </a:solidFill>
              <a:latin typeface="Helvetica" pitchFamily="2" charset="0"/>
              <a:ea typeface="Calibri"/>
              <a:cs typeface="Calibri"/>
            </a:endParaRPr>
          </a:p>
        </p:txBody>
      </p:sp>
      <p:pic>
        <p:nvPicPr>
          <p:cNvPr id="2" name="Picture 1">
            <a:extLst>
              <a:ext uri="{FF2B5EF4-FFF2-40B4-BE49-F238E27FC236}">
                <a16:creationId xmlns:a16="http://schemas.microsoft.com/office/drawing/2014/main" id="{4A25D585-CE7D-C694-E2FF-70F25A32BE35}"/>
              </a:ext>
            </a:extLst>
          </p:cNvPr>
          <p:cNvPicPr>
            <a:picLocks noChangeAspect="1"/>
          </p:cNvPicPr>
          <p:nvPr/>
        </p:nvPicPr>
        <p:blipFill rotWithShape="1">
          <a:blip r:embed="rId2">
            <a:extLst>
              <a:ext uri="{28A0092B-C50C-407E-A947-70E740481C1C}">
                <a14:useLocalDpi xmlns:a14="http://schemas.microsoft.com/office/drawing/2010/main" val="0"/>
              </a:ext>
            </a:extLst>
          </a:blip>
          <a:srcRect t="38022" b="10765"/>
          <a:stretch/>
        </p:blipFill>
        <p:spPr>
          <a:xfrm>
            <a:off x="0" y="4221091"/>
            <a:ext cx="9144000" cy="2636908"/>
          </a:xfrm>
          <a:prstGeom prst="rect">
            <a:avLst/>
          </a:prstGeom>
        </p:spPr>
      </p:pic>
      <p:sp>
        <p:nvSpPr>
          <p:cNvPr id="3" name="Subtitle 2">
            <a:extLst>
              <a:ext uri="{FF2B5EF4-FFF2-40B4-BE49-F238E27FC236}">
                <a16:creationId xmlns:a16="http://schemas.microsoft.com/office/drawing/2014/main" id="{DC47F8C2-A5D6-2F85-E06B-2627B23C7615}"/>
              </a:ext>
            </a:extLst>
          </p:cNvPr>
          <p:cNvSpPr txBox="1">
            <a:spLocks/>
          </p:cNvSpPr>
          <p:nvPr/>
        </p:nvSpPr>
        <p:spPr>
          <a:xfrm>
            <a:off x="1259632" y="6021288"/>
            <a:ext cx="7128792" cy="785982"/>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chemeClr val="bg1"/>
                </a:solidFill>
                <a:latin typeface="Helvetica" pitchFamily="2" charset="0"/>
                <a:ea typeface="+mn-lt"/>
                <a:cs typeface="+mn-lt"/>
              </a:rPr>
              <a:t>What are the specific challenges for young children? </a:t>
            </a:r>
            <a:endParaRPr lang="en-GB" sz="1800" dirty="0">
              <a:solidFill>
                <a:schemeClr val="bg1"/>
              </a:solidFill>
              <a:latin typeface="Helvetica" pitchFamily="2" charset="0"/>
            </a:endParaRPr>
          </a:p>
          <a:p>
            <a:r>
              <a:rPr lang="en-GB" sz="1800" dirty="0">
                <a:solidFill>
                  <a:schemeClr val="bg1"/>
                </a:solidFill>
                <a:latin typeface="Helvetica" pitchFamily="2" charset="0"/>
                <a:ea typeface="+mn-lt"/>
                <a:cs typeface="+mn-lt"/>
              </a:rPr>
              <a:t>How does the water safety message need to be adapted? </a:t>
            </a:r>
            <a:endParaRPr lang="en-GB" sz="1800" dirty="0">
              <a:solidFill>
                <a:schemeClr val="bg1"/>
              </a:solidFill>
              <a:latin typeface="Helvetica" pitchFamily="2" charset="0"/>
            </a:endParaRPr>
          </a:p>
        </p:txBody>
      </p:sp>
      <p:sp>
        <p:nvSpPr>
          <p:cNvPr id="4" name="Title 1">
            <a:extLst>
              <a:ext uri="{FF2B5EF4-FFF2-40B4-BE49-F238E27FC236}">
                <a16:creationId xmlns:a16="http://schemas.microsoft.com/office/drawing/2014/main" id="{08C1460B-4F55-B581-3204-94C213B18DA3}"/>
              </a:ext>
            </a:extLst>
          </p:cNvPr>
          <p:cNvSpPr txBox="1">
            <a:spLocks/>
          </p:cNvSpPr>
          <p:nvPr/>
        </p:nvSpPr>
        <p:spPr>
          <a:xfrm>
            <a:off x="323528"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4  </a:t>
            </a:r>
            <a:r>
              <a:rPr lang="en-GB" sz="2000" b="1" dirty="0">
                <a:solidFill>
                  <a:schemeClr val="tx2"/>
                </a:solidFill>
                <a:latin typeface="Helvetica" pitchFamily="2" charset="0"/>
              </a:rPr>
              <a:t>Stay Together, Stay Close</a:t>
            </a:r>
            <a:endParaRPr lang="en-GB" sz="2000" b="1" dirty="0">
              <a:latin typeface="Helvetica" pitchFamily="2" charset="0"/>
            </a:endParaRPr>
          </a:p>
        </p:txBody>
      </p:sp>
      <p:cxnSp>
        <p:nvCxnSpPr>
          <p:cNvPr id="5" name="Straight Connector 4">
            <a:extLst>
              <a:ext uri="{FF2B5EF4-FFF2-40B4-BE49-F238E27FC236}">
                <a16:creationId xmlns:a16="http://schemas.microsoft.com/office/drawing/2014/main" id="{FFF53768-7058-3630-9C4A-D1254C084CF7}"/>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5A5B6DFC-8F65-C816-F6ED-85D8561213B1}"/>
              </a:ext>
            </a:extLst>
          </p:cNvPr>
          <p:cNvPicPr>
            <a:picLocks noChangeAspect="1"/>
          </p:cNvPicPr>
          <p:nvPr/>
        </p:nvPicPr>
        <p:blipFill rotWithShape="1">
          <a:blip r:embed="rId3">
            <a:extLst>
              <a:ext uri="{28A0092B-C50C-407E-A947-70E740481C1C}">
                <a14:useLocalDpi xmlns:a14="http://schemas.microsoft.com/office/drawing/2010/main" val="0"/>
              </a:ext>
            </a:extLst>
          </a:blip>
          <a:srcRect l="18713" t="4513" r="17282" b="27555"/>
          <a:stretch/>
        </p:blipFill>
        <p:spPr>
          <a:xfrm>
            <a:off x="3878594" y="2011767"/>
            <a:ext cx="4680520" cy="3510390"/>
          </a:xfrm>
          <a:prstGeom prst="rect">
            <a:avLst/>
          </a:prstGeom>
        </p:spPr>
      </p:pic>
    </p:spTree>
    <p:extLst>
      <p:ext uri="{BB962C8B-B14F-4D97-AF65-F5344CB8AC3E}">
        <p14:creationId xmlns:p14="http://schemas.microsoft.com/office/powerpoint/2010/main" val="3084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8DB302A9-0C4E-6D42-81E9-0565ED37A2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pic>
        <p:nvPicPr>
          <p:cNvPr id="8" name="Picture 7">
            <a:extLst>
              <a:ext uri="{FF2B5EF4-FFF2-40B4-BE49-F238E27FC236}">
                <a16:creationId xmlns:a16="http://schemas.microsoft.com/office/drawing/2014/main" id="{758299C7-B8C1-8734-F368-D775DF524875}"/>
              </a:ext>
            </a:extLst>
          </p:cNvPr>
          <p:cNvPicPr>
            <a:picLocks noChangeAspect="1"/>
          </p:cNvPicPr>
          <p:nvPr/>
        </p:nvPicPr>
        <p:blipFill rotWithShape="1">
          <a:blip r:embed="rId5">
            <a:extLst>
              <a:ext uri="{28A0092B-C50C-407E-A947-70E740481C1C}">
                <a14:useLocalDpi xmlns:a14="http://schemas.microsoft.com/office/drawing/2010/main" val="0"/>
              </a:ext>
            </a:extLst>
          </a:blip>
          <a:srcRect t="48305" b="482"/>
          <a:stretch/>
        </p:blipFill>
        <p:spPr>
          <a:xfrm>
            <a:off x="0" y="4221091"/>
            <a:ext cx="9144000" cy="2636908"/>
          </a:xfrm>
          <a:prstGeom prst="rect">
            <a:avLst/>
          </a:prstGeom>
        </p:spPr>
      </p:pic>
      <p:sp>
        <p:nvSpPr>
          <p:cNvPr id="9" name="Subtitle 2">
            <a:extLst>
              <a:ext uri="{FF2B5EF4-FFF2-40B4-BE49-F238E27FC236}">
                <a16:creationId xmlns:a16="http://schemas.microsoft.com/office/drawing/2014/main" id="{A15E609A-10E9-BB01-D2FE-8F27093638E9}"/>
              </a:ext>
            </a:extLst>
          </p:cNvPr>
          <p:cNvSpPr txBox="1">
            <a:spLocks/>
          </p:cNvSpPr>
          <p:nvPr/>
        </p:nvSpPr>
        <p:spPr>
          <a:xfrm>
            <a:off x="1475656" y="5589240"/>
            <a:ext cx="7416824" cy="1205199"/>
          </a:xfrm>
          <a:prstGeom prst="rect">
            <a:avLst/>
          </a:prstGeom>
          <a:ln>
            <a:noFill/>
          </a:ln>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500" dirty="0">
                <a:solidFill>
                  <a:schemeClr val="bg1"/>
                </a:solidFill>
                <a:latin typeface="Helvetica" pitchFamily="2" charset="0"/>
              </a:rPr>
              <a:t>Would you have entered the water?</a:t>
            </a:r>
          </a:p>
          <a:p>
            <a:r>
              <a:rPr lang="en-GB" sz="1500" dirty="0">
                <a:solidFill>
                  <a:schemeClr val="bg1"/>
                </a:solidFill>
                <a:latin typeface="Helvetica" pitchFamily="2" charset="0"/>
              </a:rPr>
              <a:t>What could you have said to prevent him entering the water?</a:t>
            </a:r>
          </a:p>
          <a:p>
            <a:r>
              <a:rPr lang="en-GB" sz="1500" dirty="0">
                <a:solidFill>
                  <a:schemeClr val="bg1"/>
                </a:solidFill>
                <a:latin typeface="Helvetica" pitchFamily="2" charset="0"/>
              </a:rPr>
              <a:t>Why is it important to never enter the water to help someone?</a:t>
            </a:r>
          </a:p>
          <a:p>
            <a:r>
              <a:rPr lang="en-GB" sz="1500" dirty="0">
                <a:solidFill>
                  <a:schemeClr val="bg1"/>
                </a:solidFill>
                <a:latin typeface="Helvetica" pitchFamily="2" charset="0"/>
              </a:rPr>
              <a:t>What are the appropriate steps to take if someone gets into trouble in the water?</a:t>
            </a:r>
          </a:p>
        </p:txBody>
      </p:sp>
      <p:pic>
        <p:nvPicPr>
          <p:cNvPr id="6" name="Online Media 5" descr="Filling up Scottish version 2022">
            <a:hlinkClick r:id="" action="ppaction://media"/>
            <a:extLst>
              <a:ext uri="{FF2B5EF4-FFF2-40B4-BE49-F238E27FC236}">
                <a16:creationId xmlns:a16="http://schemas.microsoft.com/office/drawing/2014/main" id="{63B3D9AB-7B46-5ACC-92C0-B6EC0879EF3F}"/>
              </a:ext>
            </a:extLst>
          </p:cNvPr>
          <p:cNvPicPr>
            <a:picLocks noRot="1" noChangeAspect="1"/>
          </p:cNvPicPr>
          <p:nvPr>
            <a:videoFile r:link="rId1"/>
          </p:nvPr>
        </p:nvPicPr>
        <p:blipFill>
          <a:blip r:embed="rId6"/>
          <a:stretch>
            <a:fillRect/>
          </a:stretch>
        </p:blipFill>
        <p:spPr>
          <a:xfrm>
            <a:off x="1547664" y="1412776"/>
            <a:ext cx="5949351" cy="3361384"/>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30" name="Picture 29" descr="Graphical user interface, application&#10;&#10;Description automatically generated">
            <a:extLst>
              <a:ext uri="{FF2B5EF4-FFF2-40B4-BE49-F238E27FC236}">
                <a16:creationId xmlns:a16="http://schemas.microsoft.com/office/drawing/2014/main" id="{989F7E59-DE95-904A-A392-17FDABC43B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8" name="Title 1">
            <a:extLst>
              <a:ext uri="{FF2B5EF4-FFF2-40B4-BE49-F238E27FC236}">
                <a16:creationId xmlns:a16="http://schemas.microsoft.com/office/drawing/2014/main" id="{A6381B5B-D7AD-1FD1-AB94-301C25153D5A}"/>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Activity 5  </a:t>
            </a:r>
            <a:r>
              <a:rPr lang="en-GB" sz="2000" b="1" dirty="0">
                <a:solidFill>
                  <a:schemeClr val="tx2"/>
                </a:solidFill>
                <a:latin typeface="Helvetica" pitchFamily="2" charset="0"/>
              </a:rPr>
              <a:t>Scenarios: </a:t>
            </a:r>
            <a:r>
              <a:rPr lang="en-GB" sz="2000" dirty="0">
                <a:solidFill>
                  <a:schemeClr val="tx2"/>
                </a:solidFill>
                <a:latin typeface="Helvetica" pitchFamily="2" charset="0"/>
              </a:rPr>
              <a:t>In an Emergency, Call 999</a:t>
            </a:r>
            <a:endParaRPr lang="en-GB" sz="2000" dirty="0">
              <a:latin typeface="Helvetica" pitchFamily="2" charset="0"/>
            </a:endParaRPr>
          </a:p>
        </p:txBody>
      </p:sp>
      <p:cxnSp>
        <p:nvCxnSpPr>
          <p:cNvPr id="9" name="Straight Connector 8">
            <a:extLst>
              <a:ext uri="{FF2B5EF4-FFF2-40B4-BE49-F238E27FC236}">
                <a16:creationId xmlns:a16="http://schemas.microsoft.com/office/drawing/2014/main" id="{7B8983CA-B66D-35B4-5016-CBFFE17E65A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21416436-7361-61BE-9338-EC1180B63E4A}"/>
              </a:ext>
            </a:extLst>
          </p:cNvPr>
          <p:cNvPicPr>
            <a:picLocks noChangeAspect="1"/>
          </p:cNvPicPr>
          <p:nvPr/>
        </p:nvPicPr>
        <p:blipFill rotWithShape="1">
          <a:blip r:embed="rId5">
            <a:extLst>
              <a:ext uri="{28A0092B-C50C-407E-A947-70E740481C1C}">
                <a14:useLocalDpi xmlns:a14="http://schemas.microsoft.com/office/drawing/2010/main" val="0"/>
              </a:ext>
            </a:extLst>
          </a:blip>
          <a:srcRect t="38022" b="10765"/>
          <a:stretch/>
        </p:blipFill>
        <p:spPr>
          <a:xfrm>
            <a:off x="0" y="4221091"/>
            <a:ext cx="9144000" cy="2636908"/>
          </a:xfrm>
          <a:prstGeom prst="rect">
            <a:avLst/>
          </a:prstGeom>
        </p:spPr>
      </p:pic>
      <p:sp>
        <p:nvSpPr>
          <p:cNvPr id="11" name="Subtitle 2">
            <a:extLst>
              <a:ext uri="{FF2B5EF4-FFF2-40B4-BE49-F238E27FC236}">
                <a16:creationId xmlns:a16="http://schemas.microsoft.com/office/drawing/2014/main" id="{752AFA0A-8618-7492-D4F8-653DB65E6B61}"/>
              </a:ext>
            </a:extLst>
          </p:cNvPr>
          <p:cNvSpPr txBox="1">
            <a:spLocks/>
          </p:cNvSpPr>
          <p:nvPr/>
        </p:nvSpPr>
        <p:spPr>
          <a:xfrm>
            <a:off x="1259632" y="6021288"/>
            <a:ext cx="7128792" cy="785982"/>
          </a:xfrm>
          <a:prstGeom prst="rect">
            <a:avLst/>
          </a:prstGeom>
          <a:ln>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solidFill>
                  <a:schemeClr val="bg1"/>
                </a:solidFill>
                <a:latin typeface="Helvetica" pitchFamily="2" charset="0"/>
                <a:ea typeface="+mn-lt"/>
                <a:cs typeface="+mn-lt"/>
              </a:rPr>
              <a:t>In the scenario you’ve just read, were the people prepared for the water? Which dangers did they not anticipate?</a:t>
            </a:r>
            <a:endParaRPr lang="en-GB" sz="1800" dirty="0">
              <a:solidFill>
                <a:schemeClr val="bg1"/>
              </a:solidFill>
              <a:latin typeface="Helvetica" pitchFamily="2" charset="0"/>
            </a:endParaRPr>
          </a:p>
        </p:txBody>
      </p:sp>
      <p:sp>
        <p:nvSpPr>
          <p:cNvPr id="12" name="Title 1">
            <a:extLst>
              <a:ext uri="{FF2B5EF4-FFF2-40B4-BE49-F238E27FC236}">
                <a16:creationId xmlns:a16="http://schemas.microsoft.com/office/drawing/2014/main" id="{3C0B4EC5-751F-2529-8640-22CEAB1E2EE6}"/>
              </a:ext>
            </a:extLst>
          </p:cNvPr>
          <p:cNvSpPr txBox="1">
            <a:spLocks/>
          </p:cNvSpPr>
          <p:nvPr/>
        </p:nvSpPr>
        <p:spPr>
          <a:xfrm>
            <a:off x="699776" y="2643260"/>
            <a:ext cx="3116648" cy="1800191"/>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bg2"/>
                </a:solidFill>
                <a:latin typeface="Helvetica" pitchFamily="2" charset="0"/>
              </a:rPr>
              <a:t>Part A:</a:t>
            </a:r>
          </a:p>
          <a:p>
            <a:pPr algn="l"/>
            <a:r>
              <a:rPr lang="en-GB" sz="2000" b="1" dirty="0">
                <a:solidFill>
                  <a:schemeClr val="tx2"/>
                </a:solidFill>
                <a:latin typeface="Helvetica" pitchFamily="2" charset="0"/>
              </a:rPr>
              <a:t>In groups you will be studying a scenario. Study the scenario to answer the following questions.</a:t>
            </a:r>
            <a:endParaRPr lang="en-GB" sz="2000" b="1" dirty="0">
              <a:latin typeface="Helvetica" pitchFamily="2" charset="0"/>
            </a:endParaRPr>
          </a:p>
        </p:txBody>
      </p:sp>
      <p:sp>
        <p:nvSpPr>
          <p:cNvPr id="13" name="TextBox 12">
            <a:extLst>
              <a:ext uri="{FF2B5EF4-FFF2-40B4-BE49-F238E27FC236}">
                <a16:creationId xmlns:a16="http://schemas.microsoft.com/office/drawing/2014/main" id="{ED6D883F-A9F7-020B-0542-13705263542A}"/>
              </a:ext>
            </a:extLst>
          </p:cNvPr>
          <p:cNvSpPr txBox="1"/>
          <p:nvPr/>
        </p:nvSpPr>
        <p:spPr>
          <a:xfrm>
            <a:off x="4156160" y="2102103"/>
            <a:ext cx="4248472" cy="2638094"/>
          </a:xfrm>
          <a:prstGeom prst="rect">
            <a:avLst/>
          </a:prstGeom>
          <a:noFill/>
        </p:spPr>
        <p:txBody>
          <a:bodyPr wrap="square" lIns="0" tIns="0" rIns="0" bIns="0" rtlCol="0">
            <a:spAutoFit/>
          </a:bodyPr>
          <a:lstStyle/>
          <a:p>
            <a:pPr>
              <a:lnSpc>
                <a:spcPct val="107000"/>
              </a:lnSpc>
              <a:spcAft>
                <a:spcPts val="600"/>
              </a:spcAft>
            </a:pPr>
            <a:r>
              <a:rPr lang="en-GB" sz="1600" b="1" dirty="0">
                <a:solidFill>
                  <a:schemeClr val="tx2"/>
                </a:solidFill>
                <a:latin typeface="Helvetica" pitchFamily="2" charset="0"/>
                <a:ea typeface="Calibri" panose="020F0502020204030204" pitchFamily="34" charset="0"/>
                <a:cs typeface="Times New Roman"/>
              </a:rPr>
              <a:t>Discussion questions</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happened?</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Who was there?</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were the hazards?</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How could they have stayed safe?</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Did they stay together in this scenario?</a:t>
            </a:r>
          </a:p>
          <a:p>
            <a:pPr marL="342900" lvl="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could they have done differently to have changed the outcome?</a:t>
            </a:r>
          </a:p>
          <a:p>
            <a:pPr marL="342900" indent="-342900">
              <a:lnSpc>
                <a:spcPct val="107000"/>
              </a:lnSpc>
              <a:spcAft>
                <a:spcPts val="600"/>
              </a:spcAft>
              <a:buFont typeface="+mj-lt"/>
              <a:buAutoNum type="arabicPeriod"/>
            </a:pPr>
            <a:r>
              <a:rPr lang="en-GB" sz="1400" dirty="0">
                <a:solidFill>
                  <a:schemeClr val="tx2"/>
                </a:solidFill>
                <a:latin typeface="Helvetica" pitchFamily="2" charset="0"/>
                <a:ea typeface="Calibri" panose="020F0502020204030204" pitchFamily="34" charset="0"/>
                <a:cs typeface="Times New Roman"/>
              </a:rPr>
              <a:t>What should happen next in the scenario? </a:t>
            </a:r>
            <a:endParaRPr lang="en-GB" sz="1400" dirty="0">
              <a:solidFill>
                <a:schemeClr val="tx2"/>
              </a:solidFill>
              <a:latin typeface="Helvetica" pitchFamily="2"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2106252-7613-BC41-8AD4-E2A5B01DAE39}"/>
              </a:ext>
            </a:extLst>
          </p:cNvPr>
          <p:cNvSpPr txBox="1"/>
          <p:nvPr/>
        </p:nvSpPr>
        <p:spPr>
          <a:xfrm>
            <a:off x="4516200" y="4928063"/>
            <a:ext cx="2160240" cy="499349"/>
          </a:xfrm>
          <a:prstGeom prst="rect">
            <a:avLst/>
          </a:prstGeom>
          <a:solidFill>
            <a:schemeClr val="bg2">
              <a:alpha val="39000"/>
            </a:schemeClr>
          </a:solidFill>
        </p:spPr>
        <p:txBody>
          <a:bodyPr wrap="square" lIns="72000" tIns="72000" rIns="72000" bIns="72000" rtlCol="0">
            <a:spAutoFit/>
          </a:bodyPr>
          <a:lstStyle/>
          <a:p>
            <a:r>
              <a:rPr lang="en-GB" sz="1200" b="1" dirty="0">
                <a:solidFill>
                  <a:schemeClr val="tx2"/>
                </a:solidFill>
                <a:latin typeface="Helvetica" pitchFamily="2" charset="0"/>
              </a:rPr>
              <a:t>In groups, you will need:</a:t>
            </a:r>
          </a:p>
          <a:p>
            <a:r>
              <a:rPr lang="en-GB" sz="1100" dirty="0">
                <a:solidFill>
                  <a:schemeClr val="tx2"/>
                </a:solidFill>
                <a:latin typeface="Helvetica" pitchFamily="2" charset="0"/>
              </a:rPr>
              <a:t>A scribe and a spokesperson </a:t>
            </a:r>
          </a:p>
        </p:txBody>
      </p:sp>
    </p:spTree>
    <p:extLst>
      <p:ext uri="{BB962C8B-B14F-4D97-AF65-F5344CB8AC3E}">
        <p14:creationId xmlns:p14="http://schemas.microsoft.com/office/powerpoint/2010/main" val="331745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249F021-813B-F74A-B862-E76EFB671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960"/>
          <a:stretch/>
        </p:blipFill>
        <p:spPr>
          <a:xfrm>
            <a:off x="0" y="1"/>
            <a:ext cx="9144000" cy="1340768"/>
          </a:xfrm>
          <a:prstGeom prst="rect">
            <a:avLst/>
          </a:prstGeom>
        </p:spPr>
      </p:pic>
      <p:sp>
        <p:nvSpPr>
          <p:cNvPr id="14" name="Title 1">
            <a:extLst>
              <a:ext uri="{FF2B5EF4-FFF2-40B4-BE49-F238E27FC236}">
                <a16:creationId xmlns:a16="http://schemas.microsoft.com/office/drawing/2014/main" id="{FFDE3FD1-7339-EF88-C49B-9667B2D7BC16}"/>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rPr>
              <a:t>Scenarios: </a:t>
            </a:r>
            <a:r>
              <a:rPr lang="en-GB" sz="2000" dirty="0">
                <a:solidFill>
                  <a:schemeClr val="tx2"/>
                </a:solidFill>
                <a:latin typeface="Helvetica" pitchFamily="2" charset="0"/>
              </a:rPr>
              <a:t>Feedback</a:t>
            </a:r>
            <a:endParaRPr lang="en-GB" sz="2000" dirty="0">
              <a:latin typeface="Helvetica" pitchFamily="2" charset="0"/>
            </a:endParaRPr>
          </a:p>
        </p:txBody>
      </p:sp>
      <p:cxnSp>
        <p:nvCxnSpPr>
          <p:cNvPr id="18" name="Straight Connector 17">
            <a:extLst>
              <a:ext uri="{FF2B5EF4-FFF2-40B4-BE49-F238E27FC236}">
                <a16:creationId xmlns:a16="http://schemas.microsoft.com/office/drawing/2014/main" id="{869503CB-37B0-F644-34DE-49D3204FB39D}"/>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19" name="Title 1">
            <a:extLst>
              <a:ext uri="{FF2B5EF4-FFF2-40B4-BE49-F238E27FC236}">
                <a16:creationId xmlns:a16="http://schemas.microsoft.com/office/drawing/2014/main" id="{4C081532-41E2-34B0-2D7A-39B0D327EC86}"/>
              </a:ext>
            </a:extLst>
          </p:cNvPr>
          <p:cNvSpPr txBox="1">
            <a:spLocks/>
          </p:cNvSpPr>
          <p:nvPr/>
        </p:nvSpPr>
        <p:spPr>
          <a:xfrm>
            <a:off x="316550" y="1908600"/>
            <a:ext cx="1735170" cy="1592403"/>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GB" sz="2000" b="1" dirty="0">
                <a:solidFill>
                  <a:schemeClr val="bg2"/>
                </a:solidFill>
                <a:latin typeface="Helvetica" pitchFamily="2" charset="0"/>
              </a:rPr>
              <a:t>Part B:</a:t>
            </a:r>
          </a:p>
          <a:p>
            <a:pPr algn="l"/>
            <a:r>
              <a:rPr lang="en-GB" sz="1500" b="1" dirty="0">
                <a:solidFill>
                  <a:schemeClr val="tx2"/>
                </a:solidFill>
                <a:latin typeface="Helvetica" pitchFamily="2" charset="0"/>
              </a:rPr>
              <a:t>The spokesperson should now provide feedback to the class.</a:t>
            </a:r>
          </a:p>
        </p:txBody>
      </p:sp>
      <p:pic>
        <p:nvPicPr>
          <p:cNvPr id="9" name="Picture 8" descr="Boats docked at a pier&#10;&#10;Description automatically generated with low confidence">
            <a:extLst>
              <a:ext uri="{FF2B5EF4-FFF2-40B4-BE49-F238E27FC236}">
                <a16:creationId xmlns:a16="http://schemas.microsoft.com/office/drawing/2014/main" id="{CD51765B-8CA4-2CD7-F04A-64C5E7BEAF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9260" y="2060848"/>
            <a:ext cx="3010444" cy="2088231"/>
          </a:xfrm>
          <a:prstGeom prst="rect">
            <a:avLst/>
          </a:prstGeom>
        </p:spPr>
      </p:pic>
      <p:pic>
        <p:nvPicPr>
          <p:cNvPr id="21" name="Picture 20" descr="A picture containing outdoor, wooden, pier, wood&#10;&#10;Description automatically generated">
            <a:extLst>
              <a:ext uri="{FF2B5EF4-FFF2-40B4-BE49-F238E27FC236}">
                <a16:creationId xmlns:a16="http://schemas.microsoft.com/office/drawing/2014/main" id="{F91656B0-108B-D8F7-C2BE-2409639CF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83" b="37471"/>
          <a:stretch/>
        </p:blipFill>
        <p:spPr>
          <a:xfrm>
            <a:off x="5710805" y="2060848"/>
            <a:ext cx="3030785" cy="2088231"/>
          </a:xfrm>
          <a:prstGeom prst="rect">
            <a:avLst/>
          </a:prstGeom>
        </p:spPr>
      </p:pic>
      <p:pic>
        <p:nvPicPr>
          <p:cNvPr id="23" name="Picture 22" descr="A picture containing tree, outdoor, rock, plant&#10;&#10;Description automatically generated">
            <a:extLst>
              <a:ext uri="{FF2B5EF4-FFF2-40B4-BE49-F238E27FC236}">
                <a16:creationId xmlns:a16="http://schemas.microsoft.com/office/drawing/2014/main" id="{0B353258-0B12-6598-CBF9-3EDB173D44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59" r="11149"/>
          <a:stretch/>
        </p:blipFill>
        <p:spPr>
          <a:xfrm>
            <a:off x="2459260" y="4301326"/>
            <a:ext cx="3010444" cy="2088207"/>
          </a:xfrm>
          <a:prstGeom prst="rect">
            <a:avLst/>
          </a:prstGeom>
        </p:spPr>
      </p:pic>
      <p:pic>
        <p:nvPicPr>
          <p:cNvPr id="25" name="Picture 24" descr="A picture containing sky, outdoor, grass, water&#10;&#10;Description automatically generated">
            <a:extLst>
              <a:ext uri="{FF2B5EF4-FFF2-40B4-BE49-F238E27FC236}">
                <a16:creationId xmlns:a16="http://schemas.microsoft.com/office/drawing/2014/main" id="{2CE9D6AB-08C9-4EC7-3376-11B9DF0739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51" b="4051"/>
          <a:stretch/>
        </p:blipFill>
        <p:spPr>
          <a:xfrm>
            <a:off x="5710805" y="4301326"/>
            <a:ext cx="3030785" cy="2088207"/>
          </a:xfrm>
          <a:prstGeom prst="rect">
            <a:avLst/>
          </a:prstGeom>
        </p:spPr>
      </p:pic>
      <p:sp>
        <p:nvSpPr>
          <p:cNvPr id="26" name="TextBox 25">
            <a:extLst>
              <a:ext uri="{FF2B5EF4-FFF2-40B4-BE49-F238E27FC236}">
                <a16:creationId xmlns:a16="http://schemas.microsoft.com/office/drawing/2014/main" id="{C4FB2100-40C7-2F95-7550-D77E2185BEA2}"/>
              </a:ext>
            </a:extLst>
          </p:cNvPr>
          <p:cNvSpPr txBox="1"/>
          <p:nvPr/>
        </p:nvSpPr>
        <p:spPr>
          <a:xfrm>
            <a:off x="2555776" y="2173353"/>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Dark winter’s evening by a harbour</a:t>
            </a:r>
            <a:endParaRPr lang="en-GB" sz="1100" dirty="0">
              <a:solidFill>
                <a:schemeClr val="bg1"/>
              </a:solidFill>
              <a:latin typeface="Helvetica" pitchFamily="2" charset="0"/>
              <a:cs typeface="Calibri"/>
            </a:endParaRPr>
          </a:p>
        </p:txBody>
      </p:sp>
      <p:sp>
        <p:nvSpPr>
          <p:cNvPr id="28" name="TextBox 27">
            <a:extLst>
              <a:ext uri="{FF2B5EF4-FFF2-40B4-BE49-F238E27FC236}">
                <a16:creationId xmlns:a16="http://schemas.microsoft.com/office/drawing/2014/main" id="{A0A5870C-B27B-2F3E-1395-A57C23AA271D}"/>
              </a:ext>
            </a:extLst>
          </p:cNvPr>
          <p:cNvSpPr txBox="1"/>
          <p:nvPr/>
        </p:nvSpPr>
        <p:spPr>
          <a:xfrm>
            <a:off x="5811299" y="2173353"/>
            <a:ext cx="2592288" cy="169277"/>
          </a:xfrm>
          <a:prstGeom prst="rect">
            <a:avLst/>
          </a:prstGeom>
          <a:noFill/>
        </p:spPr>
        <p:txBody>
          <a:bodyPr wrap="square" lIns="0" tIns="0" rIns="0" bIns="0" rtlCol="0">
            <a:spAutoFit/>
          </a:bodyPr>
          <a:lstStyle/>
          <a:p>
            <a:r>
              <a:rPr lang="en-GB" sz="1100" dirty="0">
                <a:solidFill>
                  <a:schemeClr val="tx1">
                    <a:lumMod val="65000"/>
                    <a:lumOff val="35000"/>
                  </a:schemeClr>
                </a:solidFill>
                <a:latin typeface="Helvetica" pitchFamily="2" charset="0"/>
              </a:rPr>
              <a:t>Warm summer’s day by a pier</a:t>
            </a:r>
            <a:endParaRPr lang="en-GB" sz="1100" dirty="0">
              <a:solidFill>
                <a:schemeClr val="tx1">
                  <a:lumMod val="65000"/>
                  <a:lumOff val="35000"/>
                </a:schemeClr>
              </a:solidFill>
              <a:latin typeface="Helvetica" pitchFamily="2" charset="0"/>
              <a:cs typeface="Calibri"/>
            </a:endParaRPr>
          </a:p>
        </p:txBody>
      </p:sp>
      <p:sp>
        <p:nvSpPr>
          <p:cNvPr id="29" name="TextBox 28">
            <a:extLst>
              <a:ext uri="{FF2B5EF4-FFF2-40B4-BE49-F238E27FC236}">
                <a16:creationId xmlns:a16="http://schemas.microsoft.com/office/drawing/2014/main" id="{1F2AF5A7-E64A-4F30-A362-DD7C7AA3334A}"/>
              </a:ext>
            </a:extLst>
          </p:cNvPr>
          <p:cNvSpPr txBox="1"/>
          <p:nvPr/>
        </p:nvSpPr>
        <p:spPr>
          <a:xfrm>
            <a:off x="2555776" y="6155208"/>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Autumn River</a:t>
            </a:r>
            <a:endParaRPr lang="en-GB" sz="1100" dirty="0">
              <a:solidFill>
                <a:schemeClr val="bg1"/>
              </a:solidFill>
              <a:latin typeface="Helvetica" pitchFamily="2" charset="0"/>
              <a:cs typeface="Calibri"/>
            </a:endParaRPr>
          </a:p>
        </p:txBody>
      </p:sp>
      <p:sp>
        <p:nvSpPr>
          <p:cNvPr id="30" name="TextBox 29">
            <a:extLst>
              <a:ext uri="{FF2B5EF4-FFF2-40B4-BE49-F238E27FC236}">
                <a16:creationId xmlns:a16="http://schemas.microsoft.com/office/drawing/2014/main" id="{40B1EE7C-AC58-32E3-D74C-58715BDA2152}"/>
              </a:ext>
            </a:extLst>
          </p:cNvPr>
          <p:cNvSpPr txBox="1"/>
          <p:nvPr/>
        </p:nvSpPr>
        <p:spPr>
          <a:xfrm>
            <a:off x="5843725" y="6155208"/>
            <a:ext cx="2592288" cy="169277"/>
          </a:xfrm>
          <a:prstGeom prst="rect">
            <a:avLst/>
          </a:prstGeom>
          <a:noFill/>
        </p:spPr>
        <p:txBody>
          <a:bodyPr wrap="square" lIns="0" tIns="0" rIns="0" bIns="0" rtlCol="0">
            <a:spAutoFit/>
          </a:bodyPr>
          <a:lstStyle/>
          <a:p>
            <a:r>
              <a:rPr lang="en-GB" sz="1100" dirty="0">
                <a:solidFill>
                  <a:schemeClr val="bg1"/>
                </a:solidFill>
                <a:latin typeface="Helvetica" pitchFamily="2" charset="0"/>
              </a:rPr>
              <a:t>Loch on a summer’s day</a:t>
            </a:r>
            <a:endParaRPr lang="en-GB" sz="1100" dirty="0">
              <a:solidFill>
                <a:schemeClr val="bg1"/>
              </a:solidFill>
              <a:latin typeface="Helvetica" pitchFamily="2" charset="0"/>
              <a:cs typeface="Calibri"/>
            </a:endParaRPr>
          </a:p>
        </p:txBody>
      </p:sp>
      <p:sp>
        <p:nvSpPr>
          <p:cNvPr id="31" name="TextBox 30">
            <a:extLst>
              <a:ext uri="{FF2B5EF4-FFF2-40B4-BE49-F238E27FC236}">
                <a16:creationId xmlns:a16="http://schemas.microsoft.com/office/drawing/2014/main" id="{48A1215B-6344-8A68-EC91-88B04B0A1665}"/>
              </a:ext>
            </a:extLst>
          </p:cNvPr>
          <p:cNvSpPr txBox="1"/>
          <p:nvPr/>
        </p:nvSpPr>
        <p:spPr>
          <a:xfrm>
            <a:off x="323527" y="3636786"/>
            <a:ext cx="1894631" cy="1384995"/>
          </a:xfrm>
          <a:prstGeom prst="rect">
            <a:avLst/>
          </a:prstGeom>
          <a:noFill/>
        </p:spPr>
        <p:txBody>
          <a:bodyPr wrap="square" lIns="0" tIns="0" rIns="0" bIns="0" rtlCol="0">
            <a:spAutoFit/>
          </a:bodyPr>
          <a:lstStyle/>
          <a:p>
            <a:r>
              <a:rPr lang="en-GB" sz="1500" dirty="0">
                <a:solidFill>
                  <a:schemeClr val="tx2"/>
                </a:solidFill>
                <a:latin typeface="Helvetica" pitchFamily="2" charset="0"/>
              </a:rPr>
              <a:t>Reflecting on the other groups’ scenarios, can you add anything to their feedback or suggest other tips or points? </a:t>
            </a:r>
            <a:endParaRPr lang="en-US" sz="1500" dirty="0">
              <a:solidFill>
                <a:schemeClr val="tx2"/>
              </a:solidFill>
              <a:latin typeface="Helvetica" pitchFamily="2" charset="0"/>
            </a:endParaRPr>
          </a:p>
        </p:txBody>
      </p:sp>
    </p:spTree>
    <p:extLst>
      <p:ext uri="{BB962C8B-B14F-4D97-AF65-F5344CB8AC3E}">
        <p14:creationId xmlns:p14="http://schemas.microsoft.com/office/powerpoint/2010/main" val="196653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2921EEC0-E6C5-FE9D-CFAD-5996398F5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59" y="2204864"/>
            <a:ext cx="7704856" cy="4176283"/>
          </a:xfrm>
          <a:prstGeom prst="rect">
            <a:avLst/>
          </a:prstGeom>
        </p:spPr>
      </p:pic>
      <p:pic>
        <p:nvPicPr>
          <p:cNvPr id="23" name="Picture 22">
            <a:extLst>
              <a:ext uri="{FF2B5EF4-FFF2-40B4-BE49-F238E27FC236}">
                <a16:creationId xmlns:a16="http://schemas.microsoft.com/office/drawing/2014/main" id="{A10EB5F3-842E-F41A-A361-F5FAE5A12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sp>
        <p:nvSpPr>
          <p:cNvPr id="24" name="Title 1">
            <a:extLst>
              <a:ext uri="{FF2B5EF4-FFF2-40B4-BE49-F238E27FC236}">
                <a16:creationId xmlns:a16="http://schemas.microsoft.com/office/drawing/2014/main" id="{BC51653D-E379-31E4-47F8-FF6E42ADD2DA}"/>
              </a:ext>
            </a:extLst>
          </p:cNvPr>
          <p:cNvSpPr txBox="1">
            <a:spLocks/>
          </p:cNvSpPr>
          <p:nvPr/>
        </p:nvSpPr>
        <p:spPr>
          <a:xfrm>
            <a:off x="2139936" y="1198542"/>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pitchFamily="2" charset="0"/>
                <a:ea typeface="Helvetica 95 Black" panose="02000503000000020004" pitchFamily="2" charset="0"/>
                <a:cs typeface="Helvetica 95 Black" panose="02000503000000020004" pitchFamily="2" charset="0"/>
              </a:rPr>
              <a:t>Cold water shock</a:t>
            </a:r>
            <a:endParaRPr lang="en-GB" sz="2000" b="1" dirty="0">
              <a:latin typeface="Helvetica" pitchFamily="2" charset="0"/>
              <a:ea typeface="Helvetica 95 Black" panose="02000503000000020004" pitchFamily="2" charset="0"/>
              <a:cs typeface="Helvetica 95 Black" panose="02000503000000020004" pitchFamily="2" charset="0"/>
            </a:endParaRPr>
          </a:p>
        </p:txBody>
      </p:sp>
      <p:cxnSp>
        <p:nvCxnSpPr>
          <p:cNvPr id="25" name="Straight Connector 24">
            <a:extLst>
              <a:ext uri="{FF2B5EF4-FFF2-40B4-BE49-F238E27FC236}">
                <a16:creationId xmlns:a16="http://schemas.microsoft.com/office/drawing/2014/main" id="{6084DA0D-2EEF-7B8E-8AFF-849B7C7C93AA}"/>
              </a:ext>
            </a:extLst>
          </p:cNvPr>
          <p:cNvCxnSpPr>
            <a:cxnSpLocks/>
          </p:cNvCxnSpPr>
          <p:nvPr/>
        </p:nvCxnSpPr>
        <p:spPr>
          <a:xfrm>
            <a:off x="323528" y="1772816"/>
            <a:ext cx="8496944" cy="0"/>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9340304"/>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D064DE-41A2-4F97-B045-1061C533D588}">
  <ds:schemaRefs>
    <ds:schemaRef ds:uri="http://schemas.microsoft.com/sharepoint/v3/contenttype/forms"/>
  </ds:schemaRefs>
</ds:datastoreItem>
</file>

<file path=customXml/itemProps3.xml><?xml version="1.0" encoding="utf-8"?>
<ds:datastoreItem xmlns:ds="http://schemas.openxmlformats.org/officeDocument/2006/customXml" ds:itemID="{05DE5D8B-3A43-4962-9B53-88C2D408D896}">
  <ds:schemaRefs>
    <ds:schemaRef ds:uri="http://schemas.microsoft.com/office/2006/metadata/properties"/>
    <ds:schemaRef ds:uri="2dd3dfd6-e0f2-4563-82b8-e4afe48f6747"/>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2eed496d-d877-4b3e-abd5-da427ea8d5f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96030</TotalTime>
  <Words>762</Words>
  <Application>Microsoft Office PowerPoint</Application>
  <PresentationFormat>On-screen Show (4:3)</PresentationFormat>
  <Paragraphs>79</Paragraphs>
  <Slides>11</Slides>
  <Notes>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Helvetica 95 Black</vt:lpstr>
      <vt:lpstr>Helvetica Oblique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Jen Foley</cp:lastModifiedBy>
  <cp:revision>282</cp:revision>
  <dcterms:created xsi:type="dcterms:W3CDTF">2017-06-27T10:51:38Z</dcterms:created>
  <dcterms:modified xsi:type="dcterms:W3CDTF">2023-09-12T09:02:14Z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