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17" r:id="rId5"/>
    <p:sldId id="301" r:id="rId6"/>
    <p:sldId id="302" r:id="rId7"/>
    <p:sldId id="315" r:id="rId8"/>
    <p:sldId id="261" r:id="rId9"/>
    <p:sldId id="313" r:id="rId10"/>
    <p:sldId id="263" r:id="rId11"/>
    <p:sldId id="262" r:id="rId12"/>
    <p:sldId id="312" r:id="rId13"/>
    <p:sldId id="304" r:id="rId14"/>
    <p:sldId id="29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9ST1ii9svFn/t2QSTyQwCA==" hashData="AFHqi7Z3CfRx4yesJardWRWTgqI3TN8lj7iic6CabqkwopgMAYnaKZRO1bSVuB+JfRPzT23kgYBD1wJ+MJP23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Erskine" initials="LE" lastIdx="29" clrIdx="0">
    <p:extLst>
      <p:ext uri="{19B8F6BF-5375-455C-9EA6-DF929625EA0E}">
        <p15:presenceInfo xmlns:p15="http://schemas.microsoft.com/office/powerpoint/2012/main" userId="S::Laura_Erskine@rnli.org.uk::35700926-1f7f-4c1d-9d02-aafcf6356b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7137" autoAdjust="0"/>
  </p:normalViewPr>
  <p:slideViewPr>
    <p:cSldViewPr>
      <p:cViewPr varScale="1">
        <p:scale>
          <a:sx n="69" d="100"/>
          <a:sy n="69" d="100"/>
        </p:scale>
        <p:origin x="1596" y="1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6244E-BBA3-4B36-B076-718715CBC1E8}" type="datetimeFigureOut">
              <a:rPr lang="en-GB" smtClean="0"/>
              <a:t>14/07/2022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F99EA-92DD-4127-AC64-7860277EFBC5}" type="slidenum">
              <a:rPr lang="en-GB" smtClean="0"/>
              <a:t>‹#›</a:t>
            </a:fld>
            <a:endParaRPr lang="en-GB" dirty="0"/>
          </a:p>
        </p:txBody>
      </p:sp>
    </p:spTree>
    <p:extLst>
      <p:ext uri="{BB962C8B-B14F-4D97-AF65-F5344CB8AC3E}">
        <p14:creationId xmlns:p14="http://schemas.microsoft.com/office/powerpoint/2010/main" val="298645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First Slide</a:t>
            </a:r>
            <a:r>
              <a:rPr lang="en-GB" b="1" dirty="0"/>
              <a:t>: Activity 1</a:t>
            </a:r>
            <a:endParaRPr lang="en-GB" dirty="0"/>
          </a:p>
          <a:p>
            <a:r>
              <a:rPr lang="en-GB" dirty="0"/>
              <a:t>This slide should be shown as students enter the assembly hall or classroom. Ask students to spend a couple of minutes thinking about a place local to them (or somewhere they have visited) where there is open water.</a:t>
            </a:r>
          </a:p>
          <a:p>
            <a:r>
              <a:rPr lang="en-GB" dirty="0"/>
              <a:t>You could give them an example of a local loch, river or beach, in order to set the scene and place the topic into a meaningful and relatable context.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 the following questions:’?</a:t>
            </a:r>
          </a:p>
          <a:p>
            <a:r>
              <a:rPr lang="en-GB" dirty="0"/>
              <a:t>What do you enjoy about the water?; Have you every felt unsafe near or in water?; How might water be dangerous? </a:t>
            </a:r>
          </a:p>
          <a:p>
            <a:endParaRPr lang="en-GB" u="none" dirty="0"/>
          </a:p>
          <a:p>
            <a:r>
              <a:rPr lang="en-GB" u="none" dirty="0"/>
              <a:t>Ask pupils to think about the challenges: </a:t>
            </a:r>
            <a:r>
              <a:rPr lang="en-GB" sz="1200" u="none" kern="1200" dirty="0">
                <a:solidFill>
                  <a:schemeClr val="tx1"/>
                </a:solidFill>
                <a:effectLst/>
                <a:latin typeface="+mn-lt"/>
                <a:ea typeface="+mn-ea"/>
                <a:cs typeface="+mn-cs"/>
              </a:rPr>
              <a:t>What are the differences between swimming in a pool and in the sea? </a:t>
            </a:r>
          </a:p>
          <a:p>
            <a:r>
              <a:rPr lang="en-GB" sz="1200" u="none" kern="1200" dirty="0">
                <a:solidFill>
                  <a:schemeClr val="tx1"/>
                </a:solidFill>
                <a:effectLst/>
                <a:latin typeface="+mn-lt"/>
                <a:ea typeface="+mn-ea"/>
                <a:cs typeface="+mn-cs"/>
              </a:rPr>
              <a:t> </a:t>
            </a:r>
          </a:p>
          <a:p>
            <a:pPr lvl="0"/>
            <a:r>
              <a:rPr lang="en-GB" sz="1200" u="none" kern="1200" dirty="0">
                <a:solidFill>
                  <a:schemeClr val="tx1"/>
                </a:solidFill>
                <a:effectLst/>
                <a:latin typeface="+mn-lt"/>
                <a:ea typeface="+mn-ea"/>
                <a:cs typeface="+mn-cs"/>
              </a:rPr>
              <a:t>Why are some hazards not visible or clear to see? What are they?</a:t>
            </a:r>
          </a:p>
          <a:p>
            <a:pPr lvl="0"/>
            <a:r>
              <a:rPr lang="en-GB" sz="1200" u="none" kern="1200" dirty="0">
                <a:solidFill>
                  <a:schemeClr val="tx1"/>
                </a:solidFill>
                <a:effectLst/>
                <a:latin typeface="+mn-lt"/>
                <a:ea typeface="+mn-ea"/>
                <a:cs typeface="+mn-cs"/>
              </a:rPr>
              <a:t>Why can water be dangerous? </a:t>
            </a:r>
          </a:p>
          <a:p>
            <a:endParaRPr lang="en-GB" u="none" dirty="0"/>
          </a:p>
          <a:p>
            <a:endParaRPr lang="en-GB" u="none" dirty="0"/>
          </a:p>
          <a:p>
            <a:pPr marL="0" indent="0">
              <a:buNone/>
            </a:pPr>
            <a:endParaRPr lang="en-GB" u="none" dirty="0"/>
          </a:p>
        </p:txBody>
      </p:sp>
      <p:sp>
        <p:nvSpPr>
          <p:cNvPr id="4" name="Slide Number Placeholder 3"/>
          <p:cNvSpPr>
            <a:spLocks noGrp="1"/>
          </p:cNvSpPr>
          <p:nvPr>
            <p:ph type="sldNum" sz="quarter" idx="5"/>
          </p:nvPr>
        </p:nvSpPr>
        <p:spPr/>
        <p:txBody>
          <a:bodyPr/>
          <a:lstStyle/>
          <a:p>
            <a:fld id="{803F99EA-92DD-4127-AC64-7860277EFBC5}" type="slidenum">
              <a:rPr lang="en-GB" smtClean="0"/>
              <a:t>2</a:t>
            </a:fld>
            <a:endParaRPr lang="en-GB" dirty="0"/>
          </a:p>
        </p:txBody>
      </p:sp>
    </p:spTree>
    <p:extLst>
      <p:ext uri="{BB962C8B-B14F-4D97-AF65-F5344CB8AC3E}">
        <p14:creationId xmlns:p14="http://schemas.microsoft.com/office/powerpoint/2010/main" val="297881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11</a:t>
            </a:fld>
            <a:endParaRPr lang="en-GB" dirty="0"/>
          </a:p>
        </p:txBody>
      </p:sp>
    </p:spTree>
    <p:extLst>
      <p:ext uri="{BB962C8B-B14F-4D97-AF65-F5344CB8AC3E}">
        <p14:creationId xmlns:p14="http://schemas.microsoft.com/office/powerpoint/2010/main" val="66726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 out the statement and explain to pupils that they need to think carefully about it.</a:t>
            </a:r>
            <a:r>
              <a:rPr lang="en-GB" dirty="0"/>
              <a:t>. They need to be able to justify their answer.</a:t>
            </a:r>
          </a:p>
          <a:p>
            <a:endParaRPr lang="en-GB" dirty="0"/>
          </a:p>
          <a:p>
            <a:r>
              <a:rPr lang="en-GB" dirty="0"/>
              <a:t>1 = totally agree</a:t>
            </a:r>
          </a:p>
          <a:p>
            <a:endParaRPr lang="en-GB" dirty="0"/>
          </a:p>
          <a:p>
            <a:r>
              <a:rPr lang="en-GB" dirty="0"/>
              <a:t>10 = totally disagree</a:t>
            </a:r>
          </a:p>
          <a:p>
            <a:pPr marL="0" indent="0">
              <a:buNone/>
            </a:pPr>
            <a:endParaRPr lang="en-GB" dirty="0"/>
          </a:p>
          <a:p>
            <a:pPr marL="0" indent="0">
              <a:buNone/>
            </a:pPr>
            <a:r>
              <a:rPr lang="en-GB" dirty="0"/>
              <a:t>Take feedback from a couple of students. Ask them to share and compare their risks. Would one student do what the other did?</a:t>
            </a:r>
          </a:p>
          <a:p>
            <a:pPr marL="0" indent="0">
              <a:buNone/>
            </a:pPr>
            <a:endParaRPr lang="en-GB" dirty="0"/>
          </a:p>
          <a:p>
            <a:pPr marL="0" indent="0">
              <a:buNone/>
            </a:pPr>
            <a:r>
              <a:rPr lang="en-GB" b="1" dirty="0"/>
              <a:t>Key terms:</a:t>
            </a:r>
          </a:p>
          <a:p>
            <a:pPr marL="0" indent="0">
              <a:buNone/>
            </a:pPr>
            <a:r>
              <a:rPr lang="en-GB" dirty="0"/>
              <a:t>	        Hazard: ‘something with the potential to cause harm’</a:t>
            </a:r>
          </a:p>
          <a:p>
            <a:pPr marL="0" indent="0">
              <a:buNone/>
            </a:pPr>
            <a:r>
              <a:rPr lang="en-GB" dirty="0"/>
              <a:t>	        Risk: ‘the likelihood of that potential harm happening’ </a:t>
            </a:r>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3</a:t>
            </a:fld>
            <a:endParaRPr lang="en-GB" dirty="0"/>
          </a:p>
        </p:txBody>
      </p:sp>
    </p:spTree>
    <p:extLst>
      <p:ext uri="{BB962C8B-B14F-4D97-AF65-F5344CB8AC3E}">
        <p14:creationId xmlns:p14="http://schemas.microsoft.com/office/powerpoint/2010/main" val="322626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3</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Place pupils in groups or pairs. Ask them to choose and read either scenario A or scenario B, then answer the questions in the box. Ask them to feed back the answers to the class. </a:t>
            </a:r>
          </a:p>
          <a:p>
            <a:endParaRPr lang="en-GB" dirty="0"/>
          </a:p>
          <a:p>
            <a:r>
              <a:rPr lang="en-GB" dirty="0"/>
              <a:t>Challenge questions (for teacher to ask pupils):</a:t>
            </a:r>
          </a:p>
          <a:p>
            <a:endParaRPr lang="en-GB" dirty="0"/>
          </a:p>
          <a:p>
            <a:pPr marL="171450" indent="-171450">
              <a:buFont typeface="Arial" panose="020B0604020202020204" pitchFamily="34" charset="0"/>
              <a:buChar char="•"/>
            </a:pPr>
            <a:r>
              <a:rPr lang="en-GB" dirty="0"/>
              <a:t>What water safety advice would you give to someone younger?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Why does staying with a parent/guardian/responsible adult, or in a group, make you safer?</a:t>
            </a:r>
          </a:p>
        </p:txBody>
      </p:sp>
      <p:sp>
        <p:nvSpPr>
          <p:cNvPr id="4" name="Slide Number Placeholder 3"/>
          <p:cNvSpPr>
            <a:spLocks noGrp="1"/>
          </p:cNvSpPr>
          <p:nvPr>
            <p:ph type="sldNum" sz="quarter" idx="5"/>
          </p:nvPr>
        </p:nvSpPr>
        <p:spPr/>
        <p:txBody>
          <a:bodyPr/>
          <a:lstStyle/>
          <a:p>
            <a:fld id="{803F99EA-92DD-4127-AC64-7860277EFBC5}" type="slidenum">
              <a:rPr lang="en-GB" smtClean="0"/>
              <a:t>4</a:t>
            </a:fld>
            <a:endParaRPr lang="en-GB" dirty="0"/>
          </a:p>
        </p:txBody>
      </p:sp>
    </p:spTree>
    <p:extLst>
      <p:ext uri="{BB962C8B-B14F-4D97-AF65-F5344CB8AC3E}">
        <p14:creationId xmlns:p14="http://schemas.microsoft.com/office/powerpoint/2010/main" val="55160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Please issue a safety warning before playing this video.</a:t>
            </a:r>
          </a:p>
          <a:p>
            <a:r>
              <a:rPr lang="en-GB" b="1" dirty="0"/>
              <a:t>Note: This video will be replaced with a Scottish version, currently being created with Scottish Tech Army.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Read the questions before playing the video. Let pupils know that although this is not a true story, it is sadly based on </a:t>
            </a:r>
            <a:r>
              <a:rPr lang="en-GB" sz="1200" kern="1200" dirty="0">
                <a:solidFill>
                  <a:schemeClr val="tx1"/>
                </a:solidFill>
                <a:effectLst/>
                <a:latin typeface="+mn-lt"/>
                <a:ea typeface="+mn-ea"/>
                <a:cs typeface="+mn-cs"/>
              </a:rPr>
              <a:t>tragedies that have occurred across Scotland</a:t>
            </a:r>
            <a:r>
              <a:rPr lang="en-GB" b="0" dirty="0"/>
              <a:t>.</a:t>
            </a:r>
          </a:p>
          <a:p>
            <a:endParaRPr lang="en-GB" b="0" dirty="0"/>
          </a:p>
          <a:p>
            <a:endParaRPr lang="en-GB" b="0" dirty="0"/>
          </a:p>
          <a:p>
            <a:endParaRPr lang="en-GB" b="1" dirty="0"/>
          </a:p>
        </p:txBody>
      </p:sp>
      <p:sp>
        <p:nvSpPr>
          <p:cNvPr id="4" name="Slide Number Placeholder 3"/>
          <p:cNvSpPr>
            <a:spLocks noGrp="1"/>
          </p:cNvSpPr>
          <p:nvPr>
            <p:ph type="sldNum" sz="quarter" idx="5"/>
          </p:nvPr>
        </p:nvSpPr>
        <p:spPr/>
        <p:txBody>
          <a:bodyPr/>
          <a:lstStyle/>
          <a:p>
            <a:fld id="{803F99EA-92DD-4127-AC64-7860277EFBC5}" type="slidenum">
              <a:rPr lang="en-GB" smtClean="0"/>
              <a:t>5</a:t>
            </a:fld>
            <a:endParaRPr lang="en-GB" dirty="0"/>
          </a:p>
        </p:txBody>
      </p:sp>
    </p:spTree>
    <p:extLst>
      <p:ext uri="{BB962C8B-B14F-4D97-AF65-F5344CB8AC3E}">
        <p14:creationId xmlns:p14="http://schemas.microsoft.com/office/powerpoint/2010/main" val="2621606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Activity 4</a:t>
            </a:r>
          </a:p>
          <a:p>
            <a:endParaRPr lang="en-GB" dirty="0"/>
          </a:p>
          <a:p>
            <a:r>
              <a:rPr lang="en-GB" dirty="0" err="1"/>
              <a:t>Youwill</a:t>
            </a:r>
            <a:r>
              <a:rPr lang="en-GB" dirty="0"/>
              <a:t> need the following:</a:t>
            </a:r>
          </a:p>
          <a:p>
            <a:endParaRPr lang="en-GB" dirty="0"/>
          </a:p>
          <a:p>
            <a:pPr marL="285750" indent="-285750">
              <a:buFont typeface="Arial" panose="020B0604020202020204" pitchFamily="34" charset="0"/>
              <a:buChar char="•"/>
            </a:pPr>
            <a:r>
              <a:rPr lang="en-GB" dirty="0"/>
              <a:t>Bucket or bowl </a:t>
            </a:r>
          </a:p>
          <a:p>
            <a:pPr marL="285750" indent="-285750">
              <a:buFont typeface="Arial" panose="020B0604020202020204" pitchFamily="34" charset="0"/>
              <a:buChar char="•"/>
            </a:pPr>
            <a:r>
              <a:rPr lang="en-GB" dirty="0"/>
              <a:t>Cold water (with ice cubes if available)</a:t>
            </a:r>
          </a:p>
          <a:p>
            <a:pPr marL="285750" indent="-285750">
              <a:buFont typeface="Arial" panose="020B0604020202020204" pitchFamily="34" charset="0"/>
              <a:buChar char="•"/>
            </a:pPr>
            <a:r>
              <a:rPr lang="en-GB" dirty="0"/>
              <a:t>Paper towels, or towel, to dry hands</a:t>
            </a:r>
          </a:p>
          <a:p>
            <a:pPr marL="285750" indent="-285750">
              <a:buFont typeface="Arial" panose="020B0604020202020204" pitchFamily="34" charset="0"/>
              <a:buChar char="•"/>
            </a:pPr>
            <a:r>
              <a:rPr lang="en-GB" dirty="0"/>
              <a:t>Pen and paper </a:t>
            </a:r>
          </a:p>
          <a:p>
            <a:pPr marL="285750" indent="-285750">
              <a:buFont typeface="Arial" panose="020B0604020202020204" pitchFamily="34" charset="0"/>
              <a:buChar char="•"/>
            </a:pPr>
            <a:r>
              <a:rPr lang="en-GB" dirty="0"/>
              <a:t>Timer</a:t>
            </a:r>
          </a:p>
          <a:p>
            <a:pPr marL="285750" indent="-285750">
              <a:buFont typeface="Wingdings" pitchFamily="2" charset="2"/>
              <a:buChar char="§"/>
            </a:pPr>
            <a:endParaRPr lang="en-GB" dirty="0"/>
          </a:p>
          <a:p>
            <a:pPr marL="0" indent="0">
              <a:buFontTx/>
              <a:buNone/>
            </a:pPr>
            <a:r>
              <a:rPr lang="en-GB" dirty="0"/>
              <a:t>Ask for two volunteers. Ask them to each write their name on a piece of paper. Then, get them to place one of their hands (the one they write with) into the water. Ask the class how long they estimate they can keep their hands in for. And ask the volunteers how long they estimate they can keep their hands in for. (Start a timer.)</a:t>
            </a:r>
          </a:p>
          <a:p>
            <a:pPr marL="0" indent="0">
              <a:buFontTx/>
              <a:buNone/>
            </a:pPr>
            <a:endParaRPr lang="en-GB" dirty="0"/>
          </a:p>
          <a:p>
            <a:pPr marL="0" indent="0">
              <a:buFontTx/>
              <a:buNone/>
            </a:pPr>
            <a:r>
              <a:rPr lang="en-GB" dirty="0"/>
              <a:t>Ask the volunteers how it feels, what sensations they are feeling.</a:t>
            </a:r>
          </a:p>
          <a:p>
            <a:pPr marL="0" indent="0">
              <a:buFontTx/>
              <a:buNone/>
            </a:pPr>
            <a:endParaRPr lang="en-GB" dirty="0"/>
          </a:p>
          <a:p>
            <a:pPr marL="0" indent="0">
              <a:buFontTx/>
              <a:buNone/>
            </a:pPr>
            <a:r>
              <a:rPr lang="en-GB" dirty="0"/>
              <a:t>Then, ask them how they’d feel if their whole body was in the water. What emotions might you feel? Would you feel scared, disorientated?</a:t>
            </a:r>
          </a:p>
          <a:p>
            <a:pPr marL="0" indent="0">
              <a:buFontTx/>
              <a:buNone/>
            </a:pPr>
            <a:endParaRPr lang="en-GB" dirty="0"/>
          </a:p>
          <a:p>
            <a:pPr marL="0" indent="0">
              <a:buFontTx/>
              <a:buNone/>
            </a:pPr>
            <a:r>
              <a:rPr lang="en-GB" dirty="0"/>
              <a:t>Ask them what they would do in that scenario.</a:t>
            </a:r>
          </a:p>
          <a:p>
            <a:pPr marL="0" indent="0">
              <a:buFontTx/>
              <a:buNone/>
            </a:pPr>
            <a:endParaRPr lang="en-GB" dirty="0"/>
          </a:p>
          <a:p>
            <a:pPr marL="0" indent="0">
              <a:buFontTx/>
              <a:buNone/>
            </a:pPr>
            <a:r>
              <a:rPr lang="en-GB" dirty="0"/>
              <a:t>The same volunteers then need to write their names on a piece of paper and explain if it felt different. Was it difficult to do? Were their hands shaking? Why might that be?</a:t>
            </a:r>
          </a:p>
          <a:p>
            <a:pPr marL="0" indent="0">
              <a:buFontTx/>
              <a:buNone/>
            </a:pPr>
            <a:endParaRPr lang="en-GB" dirty="0"/>
          </a:p>
          <a:p>
            <a:pPr marL="0" indent="0">
              <a:buFontTx/>
              <a:buNone/>
            </a:pPr>
            <a:r>
              <a:rPr lang="en-GB" dirty="0"/>
              <a:t>Note: If they fell into water, they should:</a:t>
            </a:r>
          </a:p>
          <a:p>
            <a:pPr marL="171450" indent="-171450">
              <a:buFontTx/>
              <a:buChar char="-"/>
            </a:pPr>
            <a:r>
              <a:rPr lang="en-GB" dirty="0"/>
              <a:t>Try not to panic</a:t>
            </a:r>
          </a:p>
          <a:p>
            <a:pPr marL="171450" indent="-171450">
              <a:buFontTx/>
              <a:buChar char="-"/>
            </a:pPr>
            <a:r>
              <a:rPr lang="en-GB" dirty="0"/>
              <a:t>Not attempt to remove clothing</a:t>
            </a:r>
          </a:p>
          <a:p>
            <a:pPr marL="171450" indent="-171450">
              <a:buFontTx/>
              <a:buChar char="-"/>
            </a:pPr>
            <a:r>
              <a:rPr lang="en-GB" dirty="0"/>
              <a:t>Not attempt to to swim. Instead, they should </a:t>
            </a:r>
            <a:r>
              <a:rPr lang="en-GB" b="1" dirty="0"/>
              <a:t>float</a:t>
            </a:r>
            <a:r>
              <a:rPr lang="en-GB" dirty="0"/>
              <a:t> on their back for 60 seconds. This will allow them to calm down, get used to the temperature of the water and think about what to do next (swim or shout for help).</a:t>
            </a:r>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6</a:t>
            </a:fld>
            <a:endParaRPr lang="en-GB" dirty="0"/>
          </a:p>
        </p:txBody>
      </p:sp>
    </p:spTree>
    <p:extLst>
      <p:ext uri="{BB962C8B-B14F-4D97-AF65-F5344CB8AC3E}">
        <p14:creationId xmlns:p14="http://schemas.microsoft.com/office/powerpoint/2010/main" val="42732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demonstrates how cold water shock affects your body at various stages. </a:t>
            </a:r>
          </a:p>
          <a:p>
            <a:endParaRPr lang="en-GB" dirty="0"/>
          </a:p>
          <a:p>
            <a:r>
              <a:rPr lang="en-GB" b="1" dirty="0"/>
              <a:t>Challenge questions</a:t>
            </a:r>
          </a:p>
          <a:p>
            <a:pPr lvl="0"/>
            <a:r>
              <a:rPr lang="en-GB" sz="1200" kern="1200" dirty="0">
                <a:solidFill>
                  <a:schemeClr val="tx1"/>
                </a:solidFill>
                <a:effectLst/>
                <a:latin typeface="+mn-lt"/>
                <a:ea typeface="+mn-ea"/>
                <a:cs typeface="+mn-cs"/>
              </a:rPr>
              <a:t>Is anyone surprised by this order?</a:t>
            </a:r>
          </a:p>
          <a:p>
            <a:pPr lvl="0"/>
            <a:r>
              <a:rPr lang="en-GB" sz="1200" kern="1200" dirty="0">
                <a:solidFill>
                  <a:schemeClr val="tx1"/>
                </a:solidFill>
                <a:effectLst/>
                <a:latin typeface="+mn-lt"/>
                <a:ea typeface="+mn-ea"/>
                <a:cs typeface="+mn-cs"/>
              </a:rPr>
              <a:t>What would you do to calm yourself down? </a:t>
            </a:r>
          </a:p>
          <a:p>
            <a:pPr lvl="0"/>
            <a:r>
              <a:rPr lang="en-GB" sz="1200" kern="1200" dirty="0">
                <a:solidFill>
                  <a:schemeClr val="tx1"/>
                </a:solidFill>
                <a:effectLst/>
                <a:latin typeface="+mn-lt"/>
                <a:ea typeface="+mn-ea"/>
                <a:cs typeface="+mn-cs"/>
              </a:rPr>
              <a:t>How could calming down increase your chance of survival?</a:t>
            </a:r>
          </a:p>
          <a:p>
            <a:r>
              <a:rPr lang="en-GB" sz="1200" kern="1200" dirty="0">
                <a:solidFill>
                  <a:schemeClr val="tx1"/>
                </a:solidFill>
                <a:effectLst/>
                <a:latin typeface="+mn-lt"/>
                <a:ea typeface="+mn-ea"/>
                <a:cs typeface="+mn-cs"/>
              </a:rPr>
              <a:t>How could floating save your life? </a:t>
            </a:r>
            <a:r>
              <a:rPr lang="en-GB" dirty="0">
                <a:effectLst/>
              </a:rPr>
              <a:t> </a:t>
            </a:r>
            <a:r>
              <a:rPr lang="en-GB" sz="1200" kern="1200" dirty="0">
                <a:solidFill>
                  <a:schemeClr val="tx1"/>
                </a:solidFill>
                <a:effectLst/>
                <a:latin typeface="+mn-lt"/>
                <a:ea typeface="+mn-ea"/>
                <a:cs typeface="+mn-cs"/>
              </a:rPr>
              <a:t> </a:t>
            </a:r>
            <a:endParaRPr lang="en-GB" dirty="0"/>
          </a:p>
          <a:p>
            <a:endParaRPr lang="en-GB" dirty="0"/>
          </a:p>
          <a:p>
            <a:r>
              <a:rPr lang="en-GB" dirty="0"/>
              <a:t>Anything below 15°C is defined as cold water and can seriously affect your breathing and movement, so the risk is significant most of the year.</a:t>
            </a:r>
          </a:p>
          <a:p>
            <a:endParaRPr lang="en-GB" dirty="0"/>
          </a:p>
          <a:p>
            <a:r>
              <a:rPr lang="en-GB" dirty="0"/>
              <a:t>The average temperature of the sea around the UK and Ireland is about 12°C. </a:t>
            </a:r>
          </a:p>
        </p:txBody>
      </p:sp>
      <p:sp>
        <p:nvSpPr>
          <p:cNvPr id="4" name="Slide Number Placeholder 3"/>
          <p:cNvSpPr>
            <a:spLocks noGrp="1"/>
          </p:cNvSpPr>
          <p:nvPr>
            <p:ph type="sldNum" sz="quarter" idx="5"/>
          </p:nvPr>
        </p:nvSpPr>
        <p:spPr/>
        <p:txBody>
          <a:bodyPr/>
          <a:lstStyle/>
          <a:p>
            <a:fld id="{803F99EA-92DD-4127-AC64-7860277EFBC5}" type="slidenum">
              <a:rPr lang="en-GB" smtClean="0"/>
              <a:t>7</a:t>
            </a:fld>
            <a:endParaRPr lang="en-GB" dirty="0"/>
          </a:p>
        </p:txBody>
      </p:sp>
    </p:spTree>
    <p:extLst>
      <p:ext uri="{BB962C8B-B14F-4D97-AF65-F5344CB8AC3E}">
        <p14:creationId xmlns:p14="http://schemas.microsoft.com/office/powerpoint/2010/main" val="293974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What is the typical temperature of a swimming pool? 29°C and that still feels chilly when you first enter</a:t>
            </a:r>
          </a:p>
          <a:p>
            <a:pPr marL="171450" indent="-171450">
              <a:buFont typeface="Arial" panose="020B0604020202020204" pitchFamily="34" charset="0"/>
              <a:buChar char="•"/>
            </a:pPr>
            <a:r>
              <a:rPr lang="en-GB" dirty="0"/>
              <a:t>The water around our coasts or in rivers rarely gets above 15°C, so cold water shock is always likely</a:t>
            </a:r>
          </a:p>
          <a:p>
            <a:pPr marL="171450" indent="-171450">
              <a:buFont typeface="Arial" panose="020B0604020202020204" pitchFamily="34" charset="0"/>
              <a:buChar char="•"/>
            </a:pPr>
            <a:endParaRPr lang="en-GB" dirty="0"/>
          </a:p>
          <a:p>
            <a:r>
              <a:rPr lang="en-GB" dirty="0"/>
              <a:t>Ask the pupils : </a:t>
            </a:r>
            <a:r>
              <a:rPr lang="en-GB" sz="1200" kern="1200" dirty="0">
                <a:solidFill>
                  <a:schemeClr val="tx1"/>
                </a:solidFill>
                <a:effectLst/>
                <a:latin typeface="+mn-lt"/>
                <a:ea typeface="+mn-ea"/>
                <a:cs typeface="+mn-cs"/>
              </a:rPr>
              <a:t>How could floating have helped the boy in the previous video? </a:t>
            </a: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Float to Live</a:t>
            </a:r>
            <a:endParaRPr lang="en-GB" dirty="0"/>
          </a:p>
          <a:p>
            <a:pPr marL="0" indent="0">
              <a:buFont typeface="Arial" panose="020B0604020202020204" pitchFamily="34" charset="0"/>
              <a:buNone/>
            </a:pPr>
            <a:r>
              <a:rPr lang="en-GB" dirty="0"/>
              <a:t>Instead of panicking and trying to swim, </a:t>
            </a:r>
            <a:r>
              <a:rPr lang="en-GB" b="1" dirty="0"/>
              <a:t>float</a:t>
            </a:r>
            <a:r>
              <a:rPr lang="en-GB" dirty="0"/>
              <a:t> on your back for 60 seconds. If there’s space, ask the pupils to simulate ‘floating’ on their backs on the floor. Act like a ‘starfish’ – legs and arms out, moving arms in the water slowly. This will help calm you down, get your body used to the temperature of the water and give you time to think. After 60 seconds, either try to swim to something (shore, something that floats), or shout for help (count down from three and ask pupils to put one hand in the air, waving, and shouting ‘help’ loudly).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Encourage pupils to use their local pool to practice floating.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8</a:t>
            </a:fld>
            <a:endParaRPr lang="en-GB" dirty="0"/>
          </a:p>
        </p:txBody>
      </p:sp>
    </p:spTree>
    <p:extLst>
      <p:ext uri="{BB962C8B-B14F-4D97-AF65-F5344CB8AC3E}">
        <p14:creationId xmlns:p14="http://schemas.microsoft.com/office/powerpoint/2010/main" val="862861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9</a:t>
            </a:fld>
            <a:endParaRPr lang="en-GB" dirty="0"/>
          </a:p>
        </p:txBody>
      </p:sp>
    </p:spTree>
    <p:extLst>
      <p:ext uri="{BB962C8B-B14F-4D97-AF65-F5344CB8AC3E}">
        <p14:creationId xmlns:p14="http://schemas.microsoft.com/office/powerpoint/2010/main" val="344814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gauge understanding, ask</a:t>
            </a:r>
            <a:r>
              <a:rPr lang="en-GB" sz="1200" kern="1200" baseline="0" dirty="0">
                <a:solidFill>
                  <a:schemeClr val="tx1"/>
                </a:solidFill>
                <a:effectLst/>
                <a:latin typeface="+mn-lt"/>
                <a:ea typeface="+mn-ea"/>
                <a:cs typeface="+mn-cs"/>
              </a:rPr>
              <a:t> pupils:</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Why should you never attempt to enter the water to help someone?</a:t>
            </a:r>
          </a:p>
          <a:p>
            <a:pPr lvl="0"/>
            <a:r>
              <a:rPr lang="en-GB" sz="1200" kern="1200" dirty="0">
                <a:solidFill>
                  <a:schemeClr val="tx1"/>
                </a:solidFill>
                <a:effectLst/>
                <a:latin typeface="+mn-lt"/>
                <a:ea typeface="+mn-ea"/>
                <a:cs typeface="+mn-cs"/>
              </a:rPr>
              <a:t>Who do you call in an emergency?</a:t>
            </a:r>
          </a:p>
          <a:p>
            <a:pPr lvl="0"/>
            <a:r>
              <a:rPr lang="en-GB" sz="1200" kern="1200" dirty="0">
                <a:solidFill>
                  <a:schemeClr val="tx1"/>
                </a:solidFill>
                <a:effectLst/>
                <a:latin typeface="+mn-lt"/>
                <a:ea typeface="+mn-ea"/>
                <a:cs typeface="+mn-cs"/>
              </a:rPr>
              <a:t>Who do you ask for when at the beach? At a loch?</a:t>
            </a:r>
          </a:p>
          <a:p>
            <a:pPr lvl="0"/>
            <a:r>
              <a:rPr lang="en-GB" sz="1200" kern="1200" dirty="0">
                <a:solidFill>
                  <a:schemeClr val="tx1"/>
                </a:solidFill>
                <a:effectLst/>
                <a:latin typeface="+mn-lt"/>
                <a:ea typeface="+mn-ea"/>
                <a:cs typeface="+mn-cs"/>
              </a:rPr>
              <a:t>Which three things can you do to stay safe near water?</a:t>
            </a:r>
          </a:p>
          <a:p>
            <a:pPr lvl="0"/>
            <a:r>
              <a:rPr lang="en-GB" sz="1200" kern="1200" dirty="0">
                <a:solidFill>
                  <a:schemeClr val="tx1"/>
                </a:solidFill>
                <a:effectLst/>
                <a:latin typeface="+mn-lt"/>
                <a:ea typeface="+mn-ea"/>
                <a:cs typeface="+mn-cs"/>
              </a:rPr>
              <a:t>Why can some dangers be hidden?</a:t>
            </a:r>
          </a:p>
          <a:p>
            <a:pPr lvl="0"/>
            <a:r>
              <a:rPr lang="en-GB" sz="1200" kern="1200" dirty="0">
                <a:solidFill>
                  <a:schemeClr val="tx1"/>
                </a:solidFill>
                <a:effectLst/>
                <a:latin typeface="+mn-lt"/>
                <a:ea typeface="+mn-ea"/>
                <a:cs typeface="+mn-cs"/>
              </a:rPr>
              <a:t>If you fall into cold water, what should you do?</a:t>
            </a:r>
          </a:p>
          <a:p>
            <a:r>
              <a:rPr lang="en-GB" sz="1200" kern="1200" dirty="0">
                <a:solidFill>
                  <a:schemeClr val="tx1"/>
                </a:solidFill>
                <a:effectLst/>
                <a:latin typeface="+mn-lt"/>
                <a:ea typeface="+mn-ea"/>
                <a:cs typeface="+mn-cs"/>
              </a:rPr>
              <a:t>Which three pieces of advice would you give someone about water safety?  </a:t>
            </a:r>
            <a:r>
              <a:rPr lang="en-GB" dirty="0">
                <a:effectLst/>
              </a:rPr>
              <a:t> </a:t>
            </a:r>
            <a:r>
              <a:rPr lang="en-GB" sz="1200" kern="1200" dirty="0">
                <a:solidFill>
                  <a:schemeClr val="tx1"/>
                </a:solidFill>
                <a:effectLst/>
                <a:latin typeface="+mn-lt"/>
                <a:ea typeface="+mn-ea"/>
                <a:cs typeface="+mn-cs"/>
              </a:rPr>
              <a:t> Should these bullets be in the PowerPoint slide, in the Notes?</a:t>
            </a:r>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10</a:t>
            </a:fld>
            <a:endParaRPr lang="en-GB" dirty="0"/>
          </a:p>
        </p:txBody>
      </p:sp>
    </p:spTree>
    <p:extLst>
      <p:ext uri="{BB962C8B-B14F-4D97-AF65-F5344CB8AC3E}">
        <p14:creationId xmlns:p14="http://schemas.microsoft.com/office/powerpoint/2010/main" val="1027056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7436" y="4174231"/>
            <a:ext cx="5686400" cy="864097"/>
          </a:xfrm>
        </p:spPr>
        <p:txBody>
          <a:bodyPr>
            <a:normAutofit/>
          </a:bodyPr>
          <a:lstStyle>
            <a:lvl1pPr algn="l">
              <a:defRPr sz="4000" b="1">
                <a:solidFill>
                  <a:srgbClr val="002B5C"/>
                </a:solidFill>
                <a:latin typeface="Arial" pitchFamily="34" charset="0"/>
                <a:cs typeface="Arial" pitchFamily="34" charset="0"/>
              </a:defRPr>
            </a:lvl1pPr>
          </a:lstStyle>
          <a:p>
            <a:r>
              <a:rPr lang="en-US" dirty="0"/>
              <a:t>Main heading</a:t>
            </a:r>
            <a:endParaRPr lang="en-GB" dirty="0"/>
          </a:p>
        </p:txBody>
      </p:sp>
      <p:sp>
        <p:nvSpPr>
          <p:cNvPr id="3" name="Subtitle 2"/>
          <p:cNvSpPr>
            <a:spLocks noGrp="1"/>
          </p:cNvSpPr>
          <p:nvPr>
            <p:ph type="subTitle" idx="1" hasCustomPrompt="1"/>
          </p:nvPr>
        </p:nvSpPr>
        <p:spPr>
          <a:xfrm>
            <a:off x="389112" y="4966320"/>
            <a:ext cx="6400800" cy="694928"/>
          </a:xfrm>
        </p:spPr>
        <p:txBody>
          <a:bodyPr>
            <a:normAutofit/>
          </a:bodyPr>
          <a:lstStyle>
            <a:lvl1pPr marL="0" indent="0" algn="l">
              <a:buNone/>
              <a:defRPr sz="200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4" name="Date Placeholder 3"/>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pic>
        <p:nvPicPr>
          <p:cNvPr id="1026" name="Picture 2"/>
          <p:cNvPicPr>
            <a:picLocks noChangeAspect="1" noChangeArrowheads="1"/>
          </p:cNvPicPr>
          <p:nvPr userDrawn="1"/>
        </p:nvPicPr>
        <p:blipFill>
          <a:blip r:embed="rId2" cstate="print"/>
          <a:srcRect/>
          <a:stretch>
            <a:fillRect/>
          </a:stretch>
        </p:blipFill>
        <p:spPr bwMode="auto">
          <a:xfrm>
            <a:off x="4544506" y="476672"/>
            <a:ext cx="4081571" cy="1440160"/>
          </a:xfrm>
          <a:prstGeom prst="rect">
            <a:avLst/>
          </a:prstGeom>
          <a:noFill/>
          <a:ln w="9525">
            <a:noFill/>
            <a:miter lim="800000"/>
            <a:headEnd/>
            <a:tailEnd/>
          </a:ln>
          <a:effectLst/>
        </p:spPr>
      </p:pic>
      <p:sp>
        <p:nvSpPr>
          <p:cNvPr id="9" name="Freeform 8"/>
          <p:cNvSpPr/>
          <p:nvPr userDrawn="1"/>
        </p:nvSpPr>
        <p:spPr>
          <a:xfrm>
            <a:off x="467544" y="6269360"/>
            <a:ext cx="8136904" cy="183976"/>
          </a:xfrm>
          <a:custGeom>
            <a:avLst/>
            <a:gdLst>
              <a:gd name="connsiteX0" fmla="*/ 0 w 7461849"/>
              <a:gd name="connsiteY0" fmla="*/ 307675 h 346494"/>
              <a:gd name="connsiteX1" fmla="*/ 2303253 w 7461849"/>
              <a:gd name="connsiteY1" fmla="*/ 5751 h 346494"/>
              <a:gd name="connsiteX2" fmla="*/ 5331125 w 7461849"/>
              <a:gd name="connsiteY2" fmla="*/ 342181 h 346494"/>
              <a:gd name="connsiteX3" fmla="*/ 7461849 w 7461849"/>
              <a:gd name="connsiteY3" fmla="*/ 31630 h 346494"/>
            </a:gdLst>
            <a:ahLst/>
            <a:cxnLst>
              <a:cxn ang="0">
                <a:pos x="connsiteX0" y="connsiteY0"/>
              </a:cxn>
              <a:cxn ang="0">
                <a:pos x="connsiteX1" y="connsiteY1"/>
              </a:cxn>
              <a:cxn ang="0">
                <a:pos x="connsiteX2" y="connsiteY2"/>
              </a:cxn>
              <a:cxn ang="0">
                <a:pos x="connsiteX3" y="connsiteY3"/>
              </a:cxn>
            </a:cxnLst>
            <a:rect l="l" t="t" r="r" b="b"/>
            <a:pathLst>
              <a:path w="7461849" h="346494">
                <a:moveTo>
                  <a:pt x="0" y="307675"/>
                </a:moveTo>
                <a:cubicBezTo>
                  <a:pt x="707366" y="153837"/>
                  <a:pt x="1414732" y="0"/>
                  <a:pt x="2303253" y="5751"/>
                </a:cubicBezTo>
                <a:cubicBezTo>
                  <a:pt x="3191774" y="11502"/>
                  <a:pt x="4471359" y="337868"/>
                  <a:pt x="5331125" y="342181"/>
                </a:cubicBezTo>
                <a:cubicBezTo>
                  <a:pt x="6190891" y="346494"/>
                  <a:pt x="6826370" y="189062"/>
                  <a:pt x="7461849" y="31630"/>
                </a:cubicBezTo>
              </a:path>
            </a:pathLst>
          </a:custGeom>
          <a:noFill/>
          <a:ln w="12700">
            <a:solidFill>
              <a:srgbClr val="002B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6732240" y="260648"/>
            <a:ext cx="2037854" cy="719046"/>
          </a:xfrm>
          <a:prstGeom prst="rect">
            <a:avLst/>
          </a:prstGeom>
          <a:noFill/>
          <a:ln w="9525">
            <a:noFill/>
            <a:miter lim="800000"/>
            <a:headEnd/>
            <a:tailEnd/>
          </a:ln>
          <a:effectLst/>
        </p:spPr>
      </p:pic>
      <p:sp>
        <p:nvSpPr>
          <p:cNvPr id="11" name="Title 1"/>
          <p:cNvSpPr>
            <a:spLocks noGrp="1"/>
          </p:cNvSpPr>
          <p:nvPr>
            <p:ph type="ctrTitle" hasCustomPrompt="1"/>
          </p:nvPr>
        </p:nvSpPr>
        <p:spPr>
          <a:xfrm>
            <a:off x="467544" y="908720"/>
            <a:ext cx="5686400" cy="864097"/>
          </a:xfrm>
        </p:spPr>
        <p:txBody>
          <a:bodyPr>
            <a:normAutofit/>
          </a:bodyPr>
          <a:lstStyle>
            <a:lvl1pPr algn="l">
              <a:defRPr sz="3200" b="1">
                <a:solidFill>
                  <a:srgbClr val="002B5C"/>
                </a:solidFill>
                <a:latin typeface="Arial" pitchFamily="34" charset="0"/>
                <a:cs typeface="Arial" pitchFamily="34" charset="0"/>
              </a:defRPr>
            </a:lvl1pPr>
          </a:lstStyle>
          <a:p>
            <a:r>
              <a:rPr lang="en-US" dirty="0"/>
              <a:t>Heading</a:t>
            </a:r>
            <a:endParaRPr lang="en-GB" dirty="0"/>
          </a:p>
        </p:txBody>
      </p:sp>
      <p:sp>
        <p:nvSpPr>
          <p:cNvPr id="14" name="Subtitle 2"/>
          <p:cNvSpPr>
            <a:spLocks noGrp="1"/>
          </p:cNvSpPr>
          <p:nvPr>
            <p:ph type="subTitle" idx="1" hasCustomPrompt="1"/>
          </p:nvPr>
        </p:nvSpPr>
        <p:spPr>
          <a:xfrm>
            <a:off x="465312" y="1988840"/>
            <a:ext cx="6400800" cy="694928"/>
          </a:xfrm>
        </p:spPr>
        <p:txBody>
          <a:bodyPr>
            <a:normAutofit/>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Body text</a:t>
            </a:r>
            <a:endParaRPr lang="en-GB" dirty="0"/>
          </a:p>
        </p:txBody>
      </p:sp>
      <p:pic>
        <p:nvPicPr>
          <p:cNvPr id="3" name="Picture 2">
            <a:extLst>
              <a:ext uri="{FF2B5EF4-FFF2-40B4-BE49-F238E27FC236}">
                <a16:creationId xmlns:a16="http://schemas.microsoft.com/office/drawing/2014/main" id="{6889E679-900B-A04B-ADCE-57CB30C38D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76603"/>
            <a:ext cx="9144000" cy="38139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7" name="Picture 6" descr="Shape, rectangle&#10;&#10;Description automatically generated">
            <a:extLst>
              <a:ext uri="{FF2B5EF4-FFF2-40B4-BE49-F238E27FC236}">
                <a16:creationId xmlns:a16="http://schemas.microsoft.com/office/drawing/2014/main" id="{00D5AA74-DD55-544D-9805-CDDA16D6E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63495"/>
          </a:xfrm>
          <a:prstGeom prst="rect">
            <a:avLst/>
          </a:prstGeom>
        </p:spPr>
      </p:pic>
      <p:pic>
        <p:nvPicPr>
          <p:cNvPr id="9" name="Picture 8">
            <a:extLst>
              <a:ext uri="{FF2B5EF4-FFF2-40B4-BE49-F238E27FC236}">
                <a16:creationId xmlns:a16="http://schemas.microsoft.com/office/drawing/2014/main" id="{F30E11FF-FEBC-5F4C-A320-C032703DE1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76603"/>
            <a:ext cx="9144000" cy="3813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C96EE1-D743-B440-B0C7-116767CB4D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86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0A56B9-1B71-D140-9615-F978B9699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863"/>
          </a:xfrm>
          <a:prstGeom prst="rect">
            <a:avLst/>
          </a:prstGeom>
        </p:spPr>
      </p:pic>
    </p:spTree>
    <p:extLst>
      <p:ext uri="{BB962C8B-B14F-4D97-AF65-F5344CB8AC3E}">
        <p14:creationId xmlns:p14="http://schemas.microsoft.com/office/powerpoint/2010/main" val="320377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995A-5A45-014E-8F6C-E64F43A837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E24C581-F6D1-BA4F-97BC-638D2D93EA7F}"/>
              </a:ext>
            </a:extLst>
          </p:cNvPr>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4" name="Footer Placeholder 3">
            <a:extLst>
              <a:ext uri="{FF2B5EF4-FFF2-40B4-BE49-F238E27FC236}">
                <a16:creationId xmlns:a16="http://schemas.microsoft.com/office/drawing/2014/main" id="{6450EC47-4FFC-BE49-AF1B-AC7843B04FB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0E7A8C3-E234-3B45-BB38-024F2CDCE4F8}"/>
              </a:ext>
            </a:extLst>
          </p:cNvPr>
          <p:cNvSpPr>
            <a:spLocks noGrp="1"/>
          </p:cNvSpPr>
          <p:nvPr>
            <p:ph type="sldNum" sz="quarter" idx="12"/>
          </p:nvPr>
        </p:nvSpPr>
        <p:spPr/>
        <p:txBody>
          <a:bodyPr/>
          <a:lstStyle/>
          <a:p>
            <a:fld id="{5BF1DD72-2295-416E-A2EC-9B0AF104EB17}" type="slidenum">
              <a:rPr lang="en-GB" smtClean="0"/>
              <a:pPr/>
              <a:t>‹#›</a:t>
            </a:fld>
            <a:endParaRPr lang="en-GB" dirty="0"/>
          </a:p>
        </p:txBody>
      </p:sp>
    </p:spTree>
    <p:extLst>
      <p:ext uri="{BB962C8B-B14F-4D97-AF65-F5344CB8AC3E}">
        <p14:creationId xmlns:p14="http://schemas.microsoft.com/office/powerpoint/2010/main" val="358745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B56A1-BCEA-4DC1-8BF2-692F416A8450}" type="datetimeFigureOut">
              <a:rPr lang="en-GB" smtClean="0"/>
              <a:pPr/>
              <a:t>14/07/2022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1DD72-2295-416E-A2EC-9B0AF104EB1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4.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s://www.youtube.com/embed/9XGtNsRUSAU?feature=oembed" TargetMode="Externa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emf"/><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7.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https://www.youtube.com/embed/0gd6QC2Emrc?feature=oembed"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3.jp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9FA387-20F5-1842-90D6-FFDCF28E2973}"/>
              </a:ext>
            </a:extLst>
          </p:cNvPr>
          <p:cNvSpPr txBox="1">
            <a:spLocks/>
          </p:cNvSpPr>
          <p:nvPr/>
        </p:nvSpPr>
        <p:spPr>
          <a:xfrm>
            <a:off x="827584" y="260648"/>
            <a:ext cx="6264696" cy="864097"/>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Water Safety Lesson:</a:t>
            </a:r>
            <a:b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2400" b="1" dirty="0">
                <a:solidFill>
                  <a:schemeClr val="bg2"/>
                </a:solidFill>
                <a:latin typeface="Helvetica" pitchFamily="2" charset="0"/>
                <a:ea typeface="Helvetica 95 Black" panose="02000503000000020004" pitchFamily="2" charset="0"/>
                <a:cs typeface="Helvetica 95 Black" panose="02000503000000020004" pitchFamily="2" charset="0"/>
              </a:rPr>
              <a:t>Third / Fourth Level </a:t>
            </a:r>
          </a:p>
        </p:txBody>
      </p:sp>
      <p:sp>
        <p:nvSpPr>
          <p:cNvPr id="4" name="Subtitle 2">
            <a:extLst>
              <a:ext uri="{FF2B5EF4-FFF2-40B4-BE49-F238E27FC236}">
                <a16:creationId xmlns:a16="http://schemas.microsoft.com/office/drawing/2014/main" id="{2A634E79-E10D-1F42-B66B-68971619F57C}"/>
              </a:ext>
            </a:extLst>
          </p:cNvPr>
          <p:cNvSpPr txBox="1">
            <a:spLocks/>
          </p:cNvSpPr>
          <p:nvPr/>
        </p:nvSpPr>
        <p:spPr>
          <a:xfrm>
            <a:off x="664777" y="3762932"/>
            <a:ext cx="4032448" cy="3652613"/>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2000" kern="1200">
                <a:solidFill>
                  <a:schemeClr val="bg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Arial" pitchFamily="34" charset="0"/>
              <a:buAutoNum type="arabicParenR"/>
            </a:pPr>
            <a:r>
              <a:rPr lang="en-GB" sz="1800" dirty="0">
                <a:solidFill>
                  <a:schemeClr val="tx2"/>
                </a:solidFill>
                <a:latin typeface="Arial"/>
                <a:cs typeface="Arial"/>
              </a:rPr>
              <a:t>To develop an understanding of the dangers of water, in particular the effects of cold water shock. </a:t>
            </a:r>
          </a:p>
          <a:p>
            <a:pPr marL="342900" indent="-342900">
              <a:buFont typeface="Arial" pitchFamily="34" charset="0"/>
              <a:buAutoNum type="arabicParenR"/>
            </a:pPr>
            <a:r>
              <a:rPr lang="en-GB" sz="1800" dirty="0">
                <a:solidFill>
                  <a:schemeClr val="tx2"/>
                </a:solidFill>
              </a:rPr>
              <a:t>To develop an understanding of how you can keep yourself and others safe around water, and how to respond in an emergency.</a:t>
            </a:r>
          </a:p>
        </p:txBody>
      </p:sp>
      <p:pic>
        <p:nvPicPr>
          <p:cNvPr id="5" name="Picture 4">
            <a:extLst>
              <a:ext uri="{FF2B5EF4-FFF2-40B4-BE49-F238E27FC236}">
                <a16:creationId xmlns:a16="http://schemas.microsoft.com/office/drawing/2014/main" id="{1BBC7D13-CF48-D24C-AAF3-AB716D33CACD}"/>
              </a:ext>
            </a:extLst>
          </p:cNvPr>
          <p:cNvPicPr>
            <a:picLocks noChangeAspect="1"/>
          </p:cNvPicPr>
          <p:nvPr/>
        </p:nvPicPr>
        <p:blipFill>
          <a:blip r:embed="rId2"/>
          <a:stretch>
            <a:fillRect/>
          </a:stretch>
        </p:blipFill>
        <p:spPr>
          <a:xfrm>
            <a:off x="5148064" y="1484784"/>
            <a:ext cx="3528392" cy="4695826"/>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F6329F25-CE52-1748-BA14-ED50ACF1B1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37" t="37756" r="41338" b="38869"/>
          <a:stretch/>
        </p:blipFill>
        <p:spPr>
          <a:xfrm>
            <a:off x="251520" y="1759762"/>
            <a:ext cx="1584176" cy="1512168"/>
          </a:xfrm>
          <a:prstGeom prst="rect">
            <a:avLst/>
          </a:prstGeom>
        </p:spPr>
      </p:pic>
      <p:sp>
        <p:nvSpPr>
          <p:cNvPr id="10" name="Title 1">
            <a:extLst>
              <a:ext uri="{FF2B5EF4-FFF2-40B4-BE49-F238E27FC236}">
                <a16:creationId xmlns:a16="http://schemas.microsoft.com/office/drawing/2014/main" id="{43C075A2-B282-8E40-BD4F-D6C9012939E5}"/>
              </a:ext>
            </a:extLst>
          </p:cNvPr>
          <p:cNvSpPr txBox="1">
            <a:spLocks/>
          </p:cNvSpPr>
          <p:nvPr/>
        </p:nvSpPr>
        <p:spPr>
          <a:xfrm>
            <a:off x="1763301" y="1916832"/>
            <a:ext cx="2880707" cy="11782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tx2"/>
                </a:solidFill>
                <a:latin typeface="Helvetica" pitchFamily="2" charset="0"/>
              </a:rPr>
              <a:t>Learning</a:t>
            </a:r>
          </a:p>
          <a:p>
            <a:pPr algn="l"/>
            <a:r>
              <a:rPr lang="en-GB" sz="4000" b="1" dirty="0">
                <a:solidFill>
                  <a:schemeClr val="tx2"/>
                </a:solidFill>
                <a:latin typeface="Helvetica" pitchFamily="2" charset="0"/>
              </a:rPr>
              <a:t>Objectives</a:t>
            </a:r>
          </a:p>
        </p:txBody>
      </p:sp>
      <p:pic>
        <p:nvPicPr>
          <p:cNvPr id="7" name="Picture 6">
            <a:extLst>
              <a:ext uri="{FF2B5EF4-FFF2-40B4-BE49-F238E27FC236}">
                <a16:creationId xmlns:a16="http://schemas.microsoft.com/office/drawing/2014/main" id="{9F8B1CA4-EFF5-AC3E-8F96-28D5E0D0C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093" y="-243408"/>
            <a:ext cx="2254179" cy="1592917"/>
          </a:xfrm>
          <a:prstGeom prst="rect">
            <a:avLst/>
          </a:prstGeom>
        </p:spPr>
      </p:pic>
    </p:spTree>
    <p:extLst>
      <p:ext uri="{BB962C8B-B14F-4D97-AF65-F5344CB8AC3E}">
        <p14:creationId xmlns:p14="http://schemas.microsoft.com/office/powerpoint/2010/main" val="243478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BB4B20-1E35-404C-BDC2-E4DB5702F067}"/>
              </a:ext>
            </a:extLst>
          </p:cNvPr>
          <p:cNvSpPr>
            <a:spLocks noGrp="1"/>
          </p:cNvSpPr>
          <p:nvPr>
            <p:ph type="title"/>
          </p:nvPr>
        </p:nvSpPr>
        <p:spPr>
          <a:xfrm>
            <a:off x="457200" y="476672"/>
            <a:ext cx="8229600" cy="648072"/>
          </a:xfrm>
        </p:spPr>
        <p:txBody>
          <a:bodyPr>
            <a:noAutofit/>
          </a:bodyPr>
          <a:lstStyle/>
          <a:p>
            <a:pPr algn="l"/>
            <a:r>
              <a:rPr lang="en-GB" sz="1900" b="1" dirty="0">
                <a:solidFill>
                  <a:schemeClr val="bg1"/>
                </a:solidFill>
                <a:latin typeface="Helvetica" pitchFamily="2" charset="0"/>
              </a:rPr>
              <a:t>How to stay safe and have fun in and around water</a:t>
            </a:r>
          </a:p>
        </p:txBody>
      </p:sp>
      <p:pic>
        <p:nvPicPr>
          <p:cNvPr id="5" name="Picture 4">
            <a:extLst>
              <a:ext uri="{FF2B5EF4-FFF2-40B4-BE49-F238E27FC236}">
                <a16:creationId xmlns:a16="http://schemas.microsoft.com/office/drawing/2014/main" id="{7DE9EB14-E965-A349-B44C-336114C8AF5B}"/>
              </a:ext>
            </a:extLst>
          </p:cNvPr>
          <p:cNvPicPr>
            <a:picLocks noChangeAspect="1"/>
          </p:cNvPicPr>
          <p:nvPr/>
        </p:nvPicPr>
        <p:blipFill rotWithShape="1">
          <a:blip r:embed="rId3">
            <a:extLst>
              <a:ext uri="{28A0092B-C50C-407E-A947-70E740481C1C}">
                <a14:useLocalDpi xmlns:a14="http://schemas.microsoft.com/office/drawing/2010/main" val="0"/>
              </a:ext>
            </a:extLst>
          </a:blip>
          <a:srcRect t="16400" b="34250"/>
          <a:stretch/>
        </p:blipFill>
        <p:spPr>
          <a:xfrm>
            <a:off x="971600" y="1268760"/>
            <a:ext cx="7548257" cy="5271364"/>
          </a:xfrm>
          <a:prstGeom prst="rect">
            <a:avLst/>
          </a:prstGeom>
        </p:spPr>
      </p:pic>
    </p:spTree>
    <p:extLst>
      <p:ext uri="{BB962C8B-B14F-4D97-AF65-F5344CB8AC3E}">
        <p14:creationId xmlns:p14="http://schemas.microsoft.com/office/powerpoint/2010/main" val="395602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72EC027-24B3-0947-871F-82F88DF042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847"/>
          <a:stretch/>
        </p:blipFill>
        <p:spPr>
          <a:xfrm>
            <a:off x="0" y="0"/>
            <a:ext cx="9144000" cy="6858000"/>
          </a:xfrm>
          <a:prstGeom prst="rect">
            <a:avLst/>
          </a:prstGeom>
        </p:spPr>
      </p:pic>
      <p:sp>
        <p:nvSpPr>
          <p:cNvPr id="3" name="Subtitle 2">
            <a:extLst>
              <a:ext uri="{FF2B5EF4-FFF2-40B4-BE49-F238E27FC236}">
                <a16:creationId xmlns:a16="http://schemas.microsoft.com/office/drawing/2014/main" id="{641E46F7-528D-4BD0-9E22-A4E60B8AEE43}"/>
              </a:ext>
            </a:extLst>
          </p:cNvPr>
          <p:cNvSpPr>
            <a:spLocks noGrp="1"/>
          </p:cNvSpPr>
          <p:nvPr>
            <p:ph type="subTitle" idx="1"/>
          </p:nvPr>
        </p:nvSpPr>
        <p:spPr>
          <a:xfrm>
            <a:off x="250404" y="6093296"/>
            <a:ext cx="8643192" cy="360040"/>
          </a:xfrm>
        </p:spPr>
        <p:txBody>
          <a:bodyPr>
            <a:normAutofit/>
          </a:bodyPr>
          <a:lstStyle/>
          <a:p>
            <a:r>
              <a:rPr lang="en-GB" dirty="0">
                <a:solidFill>
                  <a:schemeClr val="bg1"/>
                </a:solidFill>
              </a:rPr>
              <a:t>This resource is based on the hard work of Gillian Barclay and the Fife Water Safety Group</a:t>
            </a:r>
          </a:p>
          <a:p>
            <a:endParaRPr lang="en-GB" dirty="0">
              <a:solidFill>
                <a:schemeClr val="bg1"/>
              </a:solidFill>
            </a:endParaRPr>
          </a:p>
        </p:txBody>
      </p:sp>
    </p:spTree>
    <p:extLst>
      <p:ext uri="{BB962C8B-B14F-4D97-AF65-F5344CB8AC3E}">
        <p14:creationId xmlns:p14="http://schemas.microsoft.com/office/powerpoint/2010/main" val="215555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C508BD-0759-4A19-A4E4-C2C32609DB28}"/>
              </a:ext>
            </a:extLst>
          </p:cNvPr>
          <p:cNvSpPr/>
          <p:nvPr/>
        </p:nvSpPr>
        <p:spPr>
          <a:xfrm>
            <a:off x="1" y="1615886"/>
            <a:ext cx="1593750" cy="4582963"/>
          </a:xfrm>
          <a:prstGeom prst="rect">
            <a:avLst/>
          </a:prstGeom>
          <a:solidFill>
            <a:schemeClr val="accent1"/>
          </a:solidFill>
        </p:spPr>
        <p:txBody>
          <a:bodyPr wrap="square" lIns="180000" tIns="90000" bIns="90000">
            <a:spAutoFit/>
          </a:bodyPr>
          <a:lstStyle/>
          <a:p>
            <a:r>
              <a:rPr lang="en-GB" sz="1300" b="1" dirty="0">
                <a:solidFill>
                  <a:srgbClr val="002B5C"/>
                </a:solidFill>
                <a:latin typeface="Helvetica" pitchFamily="2" charset="0"/>
                <a:ea typeface="+mj-ea"/>
                <a:cs typeface="Arial" pitchFamily="34" charset="0"/>
              </a:rPr>
              <a:t/>
            </a:r>
            <a:br>
              <a:rPr lang="en-GB" sz="1300" b="1" dirty="0">
                <a:solidFill>
                  <a:srgbClr val="002B5C"/>
                </a:solidFill>
                <a:latin typeface="Helvetica" pitchFamily="2" charset="0"/>
                <a:ea typeface="+mj-ea"/>
                <a:cs typeface="Arial" pitchFamily="34" charset="0"/>
              </a:rPr>
            </a:br>
            <a:r>
              <a:rPr lang="en-GB" sz="1300" b="1" dirty="0">
                <a:solidFill>
                  <a:srgbClr val="002B5C"/>
                </a:solidFill>
                <a:latin typeface="Helvetica" pitchFamily="2" charset="0"/>
                <a:ea typeface="+mj-ea"/>
                <a:cs typeface="Arial" pitchFamily="34" charset="0"/>
              </a:rPr>
              <a:t>In a pair or group, choose </a:t>
            </a:r>
            <a:br>
              <a:rPr lang="en-GB" sz="1300" b="1" dirty="0">
                <a:solidFill>
                  <a:srgbClr val="002B5C"/>
                </a:solidFill>
                <a:latin typeface="Helvetica" pitchFamily="2" charset="0"/>
                <a:ea typeface="+mj-ea"/>
                <a:cs typeface="Arial" pitchFamily="34" charset="0"/>
              </a:rPr>
            </a:br>
            <a:r>
              <a:rPr lang="en-GB" sz="1300" b="1" dirty="0">
                <a:solidFill>
                  <a:srgbClr val="002B5C"/>
                </a:solidFill>
                <a:latin typeface="Helvetica" pitchFamily="2" charset="0"/>
                <a:ea typeface="+mj-ea"/>
                <a:cs typeface="Arial" pitchFamily="34" charset="0"/>
              </a:rPr>
              <a:t>a picture.</a:t>
            </a:r>
          </a:p>
          <a:p>
            <a:endParaRPr lang="en-GB" sz="1300" b="1" dirty="0">
              <a:solidFill>
                <a:srgbClr val="002B5C"/>
              </a:solidFill>
              <a:latin typeface="Arial" pitchFamily="34" charset="0"/>
              <a:ea typeface="+mj-ea"/>
              <a:cs typeface="Arial" pitchFamily="34" charset="0"/>
            </a:endParaRPr>
          </a:p>
          <a:p>
            <a:pPr marL="216000" indent="-216000">
              <a:buFont typeface="+mj-lt"/>
              <a:buAutoNum type="alphaLcParenR"/>
            </a:pPr>
            <a:r>
              <a:rPr lang="en-GB" sz="1300" dirty="0">
                <a:solidFill>
                  <a:srgbClr val="002B5C"/>
                </a:solidFill>
                <a:latin typeface="Helvetica" pitchFamily="2" charset="0"/>
                <a:ea typeface="+mj-ea"/>
                <a:cs typeface="Arial" pitchFamily="34" charset="0"/>
              </a:rPr>
              <a:t>What do you see?</a:t>
            </a:r>
            <a:br>
              <a:rPr lang="en-GB" sz="1300" dirty="0">
                <a:solidFill>
                  <a:srgbClr val="002B5C"/>
                </a:solidFill>
                <a:latin typeface="Helvetica" pitchFamily="2" charset="0"/>
                <a:ea typeface="+mj-ea"/>
                <a:cs typeface="Arial" pitchFamily="34" charset="0"/>
              </a:rPr>
            </a:br>
            <a:endParaRPr lang="en-GB" sz="1300" dirty="0">
              <a:solidFill>
                <a:srgbClr val="002B5C"/>
              </a:solidFill>
              <a:latin typeface="Helvetica" pitchFamily="2" charset="0"/>
              <a:ea typeface="+mj-ea"/>
              <a:cs typeface="Arial" pitchFamily="34" charset="0"/>
            </a:endParaRPr>
          </a:p>
          <a:p>
            <a:pPr marL="216000" indent="-216000">
              <a:buFont typeface="+mj-lt"/>
              <a:buAutoNum type="alphaLcParenR"/>
            </a:pPr>
            <a:r>
              <a:rPr lang="en-GB" sz="1300" dirty="0">
                <a:solidFill>
                  <a:srgbClr val="002B5C"/>
                </a:solidFill>
                <a:latin typeface="Helvetica" pitchFamily="2" charset="0"/>
                <a:ea typeface="+mj-ea"/>
                <a:cs typeface="Arial" pitchFamily="34" charset="0"/>
              </a:rPr>
              <a:t>Do you ever visit a place like this? Where is it?</a:t>
            </a:r>
            <a:br>
              <a:rPr lang="en-GB" sz="1300" dirty="0">
                <a:solidFill>
                  <a:srgbClr val="002B5C"/>
                </a:solidFill>
                <a:latin typeface="Helvetica" pitchFamily="2" charset="0"/>
                <a:ea typeface="+mj-ea"/>
                <a:cs typeface="Arial" pitchFamily="34" charset="0"/>
              </a:rPr>
            </a:br>
            <a:endParaRPr lang="en-GB" sz="1300" dirty="0">
              <a:solidFill>
                <a:srgbClr val="002B5C"/>
              </a:solidFill>
              <a:latin typeface="Helvetica" pitchFamily="2" charset="0"/>
              <a:ea typeface="+mj-ea"/>
              <a:cs typeface="Arial" pitchFamily="34" charset="0"/>
            </a:endParaRPr>
          </a:p>
          <a:p>
            <a:pPr marL="216000" indent="-216000">
              <a:buFont typeface="+mj-lt"/>
              <a:buAutoNum type="alphaLcParenR"/>
            </a:pPr>
            <a:r>
              <a:rPr lang="en-GB" sz="1300" dirty="0">
                <a:solidFill>
                  <a:srgbClr val="002B5C"/>
                </a:solidFill>
                <a:latin typeface="Helvetica" pitchFamily="2" charset="0"/>
                <a:ea typeface="+mj-ea"/>
                <a:cs typeface="Arial" pitchFamily="34" charset="0"/>
              </a:rPr>
              <a:t>Do you feel safe there?</a:t>
            </a:r>
            <a:br>
              <a:rPr lang="en-GB" sz="1300" dirty="0">
                <a:solidFill>
                  <a:srgbClr val="002B5C"/>
                </a:solidFill>
                <a:latin typeface="Helvetica" pitchFamily="2" charset="0"/>
                <a:ea typeface="+mj-ea"/>
                <a:cs typeface="Arial" pitchFamily="34" charset="0"/>
              </a:rPr>
            </a:br>
            <a:endParaRPr lang="en-GB" sz="1300" dirty="0">
              <a:solidFill>
                <a:srgbClr val="002B5C"/>
              </a:solidFill>
              <a:latin typeface="Helvetica" pitchFamily="2" charset="0"/>
              <a:ea typeface="+mj-ea"/>
              <a:cs typeface="Arial" pitchFamily="34" charset="0"/>
            </a:endParaRPr>
          </a:p>
          <a:p>
            <a:pPr marL="216000" indent="-216000">
              <a:buFont typeface="+mj-lt"/>
              <a:buAutoNum type="alphaLcParenR"/>
            </a:pPr>
            <a:r>
              <a:rPr lang="en-GB" sz="1300" dirty="0">
                <a:solidFill>
                  <a:srgbClr val="002B5C"/>
                </a:solidFill>
                <a:latin typeface="Helvetica" pitchFamily="2" charset="0"/>
                <a:ea typeface="+mj-ea"/>
                <a:cs typeface="Arial" pitchFamily="34" charset="0"/>
              </a:rPr>
              <a:t>What might the dangers be? </a:t>
            </a:r>
            <a:r>
              <a:rPr lang="en-GB" sz="1300" dirty="0">
                <a:solidFill>
                  <a:srgbClr val="002B5C"/>
                </a:solidFill>
                <a:latin typeface="Arial" pitchFamily="34" charset="0"/>
                <a:ea typeface="+mj-ea"/>
                <a:cs typeface="Arial" pitchFamily="34" charset="0"/>
              </a:rPr>
              <a:t/>
            </a:r>
            <a:br>
              <a:rPr lang="en-GB" sz="1300" dirty="0">
                <a:solidFill>
                  <a:srgbClr val="002B5C"/>
                </a:solidFill>
                <a:latin typeface="Arial" pitchFamily="34" charset="0"/>
                <a:ea typeface="+mj-ea"/>
                <a:cs typeface="Arial" pitchFamily="34" charset="0"/>
              </a:rPr>
            </a:br>
            <a:endParaRPr lang="en-GB" sz="1300" dirty="0">
              <a:solidFill>
                <a:srgbClr val="002B5C"/>
              </a:solidFill>
              <a:latin typeface="Arial" pitchFamily="34" charset="0"/>
              <a:ea typeface="+mj-ea"/>
              <a:cs typeface="Arial" pitchFamily="34" charset="0"/>
            </a:endParaRPr>
          </a:p>
          <a:p>
            <a:pPr marL="216000" indent="-216000">
              <a:buFont typeface="+mj-lt"/>
              <a:buAutoNum type="alphaLcParenR"/>
            </a:pPr>
            <a:endParaRPr lang="en-GB" sz="1300" dirty="0">
              <a:solidFill>
                <a:srgbClr val="002B5C"/>
              </a:solidFill>
              <a:latin typeface="Arial" pitchFamily="34" charset="0"/>
              <a:ea typeface="+mj-ea"/>
              <a:cs typeface="Arial" pitchFamily="34" charset="0"/>
            </a:endParaRPr>
          </a:p>
          <a:p>
            <a:pPr marL="216000" indent="-216000">
              <a:buFont typeface="+mj-lt"/>
              <a:buAutoNum type="alphaLcParenR"/>
            </a:pPr>
            <a:endParaRPr lang="en-GB" sz="1300" dirty="0">
              <a:solidFill>
                <a:srgbClr val="002B5C"/>
              </a:solidFill>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32261A97-EE8F-C14B-AA83-2DFCDC97B36F}"/>
              </a:ext>
            </a:extLst>
          </p:cNvPr>
          <p:cNvPicPr>
            <a:picLocks noChangeAspect="1"/>
          </p:cNvPicPr>
          <p:nvPr/>
        </p:nvPicPr>
        <p:blipFill rotWithShape="1">
          <a:blip r:embed="rId3">
            <a:extLst>
              <a:ext uri="{28A0092B-C50C-407E-A947-70E740481C1C}">
                <a14:useLocalDpi xmlns:a14="http://schemas.microsoft.com/office/drawing/2010/main" val="0"/>
              </a:ext>
            </a:extLst>
          </a:blip>
          <a:srcRect t="1398" b="16620"/>
          <a:stretch/>
        </p:blipFill>
        <p:spPr>
          <a:xfrm>
            <a:off x="0" y="2664296"/>
            <a:ext cx="9144000" cy="4221088"/>
          </a:xfrm>
          <a:prstGeom prst="rect">
            <a:avLst/>
          </a:prstGeom>
        </p:spPr>
      </p:pic>
      <p:pic>
        <p:nvPicPr>
          <p:cNvPr id="13" name="Picture 12">
            <a:extLst>
              <a:ext uri="{FF2B5EF4-FFF2-40B4-BE49-F238E27FC236}">
                <a16:creationId xmlns:a16="http://schemas.microsoft.com/office/drawing/2014/main" id="{933CC356-D683-442E-9B7A-CEE842DC7F89}"/>
              </a:ext>
            </a:extLst>
          </p:cNvPr>
          <p:cNvPicPr>
            <a:picLocks noChangeAspect="1"/>
          </p:cNvPicPr>
          <p:nvPr/>
        </p:nvPicPr>
        <p:blipFill rotWithShape="1">
          <a:blip r:embed="rId4"/>
          <a:srcRect t="10069" r="31199"/>
          <a:stretch/>
        </p:blipFill>
        <p:spPr>
          <a:xfrm>
            <a:off x="1714164" y="1622906"/>
            <a:ext cx="3373709" cy="2094126"/>
          </a:xfrm>
          <a:prstGeom prst="rect">
            <a:avLst/>
          </a:prstGeom>
        </p:spPr>
      </p:pic>
      <p:sp>
        <p:nvSpPr>
          <p:cNvPr id="3" name="TextBox 2">
            <a:extLst>
              <a:ext uri="{FF2B5EF4-FFF2-40B4-BE49-F238E27FC236}">
                <a16:creationId xmlns:a16="http://schemas.microsoft.com/office/drawing/2014/main" id="{69002142-6FC8-4BA9-BE3D-A44F24664760}"/>
              </a:ext>
            </a:extLst>
          </p:cNvPr>
          <p:cNvSpPr txBox="1"/>
          <p:nvPr/>
        </p:nvSpPr>
        <p:spPr>
          <a:xfrm>
            <a:off x="1765022" y="1622906"/>
            <a:ext cx="360040" cy="338554"/>
          </a:xfrm>
          <a:prstGeom prst="rect">
            <a:avLst/>
          </a:prstGeom>
          <a:noFill/>
        </p:spPr>
        <p:txBody>
          <a:bodyPr wrap="square" rtlCol="0">
            <a:spAutoFit/>
          </a:bodyPr>
          <a:lstStyle/>
          <a:p>
            <a:r>
              <a:rPr lang="en-GB" sz="1600" b="1" dirty="0">
                <a:solidFill>
                  <a:schemeClr val="bg1"/>
                </a:solidFill>
                <a:latin typeface="Helvetica" pitchFamily="2" charset="0"/>
                <a:cs typeface="Arial" panose="020B0604020202020204" pitchFamily="34" charset="0"/>
              </a:rPr>
              <a:t>1.</a:t>
            </a:r>
          </a:p>
        </p:txBody>
      </p:sp>
      <p:pic>
        <p:nvPicPr>
          <p:cNvPr id="17" name="Picture 16" descr="A picture containing outdoor, snow, sport&#10;&#10;Description automatically generated">
            <a:extLst>
              <a:ext uri="{FF2B5EF4-FFF2-40B4-BE49-F238E27FC236}">
                <a16:creationId xmlns:a16="http://schemas.microsoft.com/office/drawing/2014/main" id="{317098C4-CDD7-42D0-99D5-E36C738B2C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982" r="10641" b="5724"/>
          <a:stretch/>
        </p:blipFill>
        <p:spPr>
          <a:xfrm>
            <a:off x="1714164" y="3794959"/>
            <a:ext cx="3374441" cy="2003241"/>
          </a:xfrm>
          <a:prstGeom prst="rect">
            <a:avLst/>
          </a:prstGeom>
        </p:spPr>
      </p:pic>
      <p:sp>
        <p:nvSpPr>
          <p:cNvPr id="14" name="TextBox 13">
            <a:extLst>
              <a:ext uri="{FF2B5EF4-FFF2-40B4-BE49-F238E27FC236}">
                <a16:creationId xmlns:a16="http://schemas.microsoft.com/office/drawing/2014/main" id="{94847424-E770-41CC-B44C-0D4E7759285C}"/>
              </a:ext>
            </a:extLst>
          </p:cNvPr>
          <p:cNvSpPr txBox="1"/>
          <p:nvPr/>
        </p:nvSpPr>
        <p:spPr>
          <a:xfrm>
            <a:off x="1440000" y="6336000"/>
            <a:ext cx="7128792" cy="353943"/>
          </a:xfrm>
          <a:prstGeom prst="rect">
            <a:avLst/>
          </a:prstGeom>
          <a:noFill/>
        </p:spPr>
        <p:txBody>
          <a:bodyPr wrap="square" rtlCol="0">
            <a:spAutoFit/>
          </a:bodyPr>
          <a:lstStyle/>
          <a:p>
            <a:r>
              <a:rPr lang="en-GB" sz="1700" dirty="0">
                <a:solidFill>
                  <a:schemeClr val="bg1"/>
                </a:solidFill>
                <a:latin typeface="Helvetica" pitchFamily="2" charset="0"/>
                <a:cs typeface="Arial" panose="020B0604020202020204" pitchFamily="34" charset="0"/>
              </a:rPr>
              <a:t>What are the differences between swimming in a pool and in the sea?</a:t>
            </a:r>
          </a:p>
        </p:txBody>
      </p:sp>
      <p:pic>
        <p:nvPicPr>
          <p:cNvPr id="2" name="Picture 1">
            <a:extLst>
              <a:ext uri="{FF2B5EF4-FFF2-40B4-BE49-F238E27FC236}">
                <a16:creationId xmlns:a16="http://schemas.microsoft.com/office/drawing/2014/main" id="{A6F3AE8F-8094-4BE1-965C-4C9804F0595E}"/>
              </a:ext>
            </a:extLst>
          </p:cNvPr>
          <p:cNvPicPr>
            <a:picLocks noChangeAspect="1"/>
          </p:cNvPicPr>
          <p:nvPr/>
        </p:nvPicPr>
        <p:blipFill rotWithShape="1">
          <a:blip r:embed="rId6"/>
          <a:srcRect b="22879"/>
          <a:stretch/>
        </p:blipFill>
        <p:spPr>
          <a:xfrm>
            <a:off x="5208010" y="1615886"/>
            <a:ext cx="3622984" cy="2094126"/>
          </a:xfrm>
          <a:prstGeom prst="rect">
            <a:avLst/>
          </a:prstGeom>
        </p:spPr>
      </p:pic>
      <p:sp>
        <p:nvSpPr>
          <p:cNvPr id="11" name="TextBox 10">
            <a:extLst>
              <a:ext uri="{FF2B5EF4-FFF2-40B4-BE49-F238E27FC236}">
                <a16:creationId xmlns:a16="http://schemas.microsoft.com/office/drawing/2014/main" id="{15434BB6-0F97-44C4-B2D7-828E3D410FC2}"/>
              </a:ext>
            </a:extLst>
          </p:cNvPr>
          <p:cNvSpPr txBox="1"/>
          <p:nvPr/>
        </p:nvSpPr>
        <p:spPr>
          <a:xfrm>
            <a:off x="1717458" y="3789040"/>
            <a:ext cx="360040" cy="338554"/>
          </a:xfrm>
          <a:prstGeom prst="rect">
            <a:avLst/>
          </a:prstGeom>
          <a:noFill/>
        </p:spPr>
        <p:txBody>
          <a:bodyPr wrap="square" rtlCol="0">
            <a:spAutoFit/>
          </a:bodyPr>
          <a:lstStyle/>
          <a:p>
            <a:r>
              <a:rPr lang="en-GB" sz="1600" b="1" dirty="0">
                <a:solidFill>
                  <a:schemeClr val="bg1"/>
                </a:solidFill>
                <a:latin typeface="Helvetica" pitchFamily="2" charset="0"/>
                <a:cs typeface="Arial" panose="020B0604020202020204" pitchFamily="34" charset="0"/>
              </a:rPr>
              <a:t>3.</a:t>
            </a:r>
          </a:p>
        </p:txBody>
      </p:sp>
      <p:sp>
        <p:nvSpPr>
          <p:cNvPr id="10" name="TextBox 9">
            <a:extLst>
              <a:ext uri="{FF2B5EF4-FFF2-40B4-BE49-F238E27FC236}">
                <a16:creationId xmlns:a16="http://schemas.microsoft.com/office/drawing/2014/main" id="{2AF09C08-EB89-4104-96BC-6EB1C4586859}"/>
              </a:ext>
            </a:extLst>
          </p:cNvPr>
          <p:cNvSpPr txBox="1"/>
          <p:nvPr/>
        </p:nvSpPr>
        <p:spPr>
          <a:xfrm>
            <a:off x="5267893" y="1668615"/>
            <a:ext cx="360040" cy="338554"/>
          </a:xfrm>
          <a:prstGeom prst="rect">
            <a:avLst/>
          </a:prstGeom>
          <a:noFill/>
        </p:spPr>
        <p:txBody>
          <a:bodyPr wrap="square" rtlCol="0">
            <a:spAutoFit/>
          </a:bodyPr>
          <a:lstStyle/>
          <a:p>
            <a:r>
              <a:rPr lang="en-GB" sz="1600" b="1" dirty="0">
                <a:solidFill>
                  <a:schemeClr val="bg1"/>
                </a:solidFill>
                <a:latin typeface="Helvetica" pitchFamily="2" charset="0"/>
                <a:cs typeface="Arial" panose="020B0604020202020204" pitchFamily="34" charset="0"/>
              </a:rPr>
              <a:t>2.</a:t>
            </a:r>
          </a:p>
        </p:txBody>
      </p:sp>
      <p:pic>
        <p:nvPicPr>
          <p:cNvPr id="8" name="Picture 7">
            <a:extLst>
              <a:ext uri="{FF2B5EF4-FFF2-40B4-BE49-F238E27FC236}">
                <a16:creationId xmlns:a16="http://schemas.microsoft.com/office/drawing/2014/main" id="{92E20616-526A-40AE-9E52-A35B40B5AE65}"/>
              </a:ext>
            </a:extLst>
          </p:cNvPr>
          <p:cNvPicPr>
            <a:picLocks noChangeAspect="1"/>
          </p:cNvPicPr>
          <p:nvPr/>
        </p:nvPicPr>
        <p:blipFill rotWithShape="1">
          <a:blip r:embed="rId7">
            <a:extLst>
              <a:ext uri="{28A0092B-C50C-407E-A947-70E740481C1C}">
                <a14:useLocalDpi xmlns:a14="http://schemas.microsoft.com/office/drawing/2010/main" val="0"/>
              </a:ext>
            </a:extLst>
          </a:blip>
          <a:srcRect t="24100" b="2447"/>
          <a:stretch/>
        </p:blipFill>
        <p:spPr>
          <a:xfrm>
            <a:off x="5208010" y="3794958"/>
            <a:ext cx="3614999" cy="2003241"/>
          </a:xfrm>
          <a:prstGeom prst="rect">
            <a:avLst/>
          </a:prstGeom>
        </p:spPr>
      </p:pic>
      <p:sp>
        <p:nvSpPr>
          <p:cNvPr id="12" name="TextBox 11">
            <a:extLst>
              <a:ext uri="{FF2B5EF4-FFF2-40B4-BE49-F238E27FC236}">
                <a16:creationId xmlns:a16="http://schemas.microsoft.com/office/drawing/2014/main" id="{4038395B-A260-4780-87E8-5C0FF4512C43}"/>
              </a:ext>
            </a:extLst>
          </p:cNvPr>
          <p:cNvSpPr txBox="1"/>
          <p:nvPr/>
        </p:nvSpPr>
        <p:spPr>
          <a:xfrm>
            <a:off x="5267893" y="3797268"/>
            <a:ext cx="360040" cy="338554"/>
          </a:xfrm>
          <a:prstGeom prst="rect">
            <a:avLst/>
          </a:prstGeom>
          <a:noFill/>
        </p:spPr>
        <p:txBody>
          <a:bodyPr wrap="square" rtlCol="0">
            <a:spAutoFit/>
          </a:bodyPr>
          <a:lstStyle/>
          <a:p>
            <a:r>
              <a:rPr lang="en-GB" sz="1600" b="1" dirty="0">
                <a:solidFill>
                  <a:schemeClr val="bg1"/>
                </a:solidFill>
                <a:latin typeface="Helvetica" pitchFamily="2" charset="0"/>
                <a:cs typeface="Arial" panose="020B0604020202020204" pitchFamily="34" charset="0"/>
              </a:rPr>
              <a:t>4.</a:t>
            </a:r>
          </a:p>
        </p:txBody>
      </p:sp>
      <p:sp>
        <p:nvSpPr>
          <p:cNvPr id="4" name="TextBox 3">
            <a:extLst>
              <a:ext uri="{FF2B5EF4-FFF2-40B4-BE49-F238E27FC236}">
                <a16:creationId xmlns:a16="http://schemas.microsoft.com/office/drawing/2014/main" id="{5ADEB1B9-0FBE-2243-B6CB-FCD388D4F8B0}"/>
              </a:ext>
            </a:extLst>
          </p:cNvPr>
          <p:cNvSpPr txBox="1"/>
          <p:nvPr/>
        </p:nvSpPr>
        <p:spPr>
          <a:xfrm>
            <a:off x="-482138" y="1080655"/>
            <a:ext cx="184731" cy="369332"/>
          </a:xfrm>
          <a:prstGeom prst="rect">
            <a:avLst/>
          </a:prstGeom>
          <a:noFill/>
        </p:spPr>
        <p:txBody>
          <a:bodyPr wrap="none" rtlCol="0">
            <a:spAutoFit/>
          </a:bodyPr>
          <a:lstStyle/>
          <a:p>
            <a:endParaRPr lang="en-US"/>
          </a:p>
        </p:txBody>
      </p:sp>
      <p:sp>
        <p:nvSpPr>
          <p:cNvPr id="18" name="Title 1">
            <a:extLst>
              <a:ext uri="{FF2B5EF4-FFF2-40B4-BE49-F238E27FC236}">
                <a16:creationId xmlns:a16="http://schemas.microsoft.com/office/drawing/2014/main" id="{0B09B998-DAA3-014F-A083-0AE3EF4DD15B}"/>
              </a:ext>
            </a:extLst>
          </p:cNvPr>
          <p:cNvSpPr txBox="1">
            <a:spLocks/>
          </p:cNvSpPr>
          <p:nvPr/>
        </p:nvSpPr>
        <p:spPr>
          <a:xfrm>
            <a:off x="1610118" y="1276100"/>
            <a:ext cx="7075648" cy="3527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1</a:t>
            </a:r>
            <a:endParaRPr lang="en-GB" sz="2000" b="1" dirty="0">
              <a:latin typeface="Helvetica" pitchFamily="2" charset="0"/>
            </a:endParaRPr>
          </a:p>
        </p:txBody>
      </p:sp>
    </p:spTree>
    <p:extLst>
      <p:ext uri="{BB962C8B-B14F-4D97-AF65-F5344CB8AC3E}">
        <p14:creationId xmlns:p14="http://schemas.microsoft.com/office/powerpoint/2010/main" val="183290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6C5C34-B3C8-EE49-BACA-90EEA4579DE8}"/>
              </a:ext>
            </a:extLst>
          </p:cNvPr>
          <p:cNvPicPr>
            <a:picLocks noChangeAspect="1"/>
          </p:cNvPicPr>
          <p:nvPr/>
        </p:nvPicPr>
        <p:blipFill rotWithShape="1">
          <a:blip r:embed="rId3">
            <a:extLst>
              <a:ext uri="{28A0092B-C50C-407E-A947-70E740481C1C}">
                <a14:useLocalDpi xmlns:a14="http://schemas.microsoft.com/office/drawing/2010/main" val="0"/>
              </a:ext>
            </a:extLst>
          </a:blip>
          <a:srcRect b="11107"/>
          <a:stretch/>
        </p:blipFill>
        <p:spPr>
          <a:xfrm>
            <a:off x="0" y="2281029"/>
            <a:ext cx="9144000" cy="4576972"/>
          </a:xfrm>
          <a:prstGeom prst="rect">
            <a:avLst/>
          </a:prstGeom>
        </p:spPr>
      </p:pic>
      <p:pic>
        <p:nvPicPr>
          <p:cNvPr id="6" name="Picture 5" descr="Icon&#10;&#10;Description automatically generated">
            <a:extLst>
              <a:ext uri="{FF2B5EF4-FFF2-40B4-BE49-F238E27FC236}">
                <a16:creationId xmlns:a16="http://schemas.microsoft.com/office/drawing/2014/main" id="{C39CC239-DE05-7347-98E1-75B69DAE4E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475" t="24936" r="26764" b="25948"/>
          <a:stretch/>
        </p:blipFill>
        <p:spPr>
          <a:xfrm>
            <a:off x="2195736" y="1736229"/>
            <a:ext cx="4824536" cy="2268835"/>
          </a:xfrm>
          <a:prstGeom prst="rect">
            <a:avLst/>
          </a:prstGeom>
        </p:spPr>
      </p:pic>
      <p:sp>
        <p:nvSpPr>
          <p:cNvPr id="2" name="TextBox 1">
            <a:extLst>
              <a:ext uri="{FF2B5EF4-FFF2-40B4-BE49-F238E27FC236}">
                <a16:creationId xmlns:a16="http://schemas.microsoft.com/office/drawing/2014/main" id="{86F48B29-22E6-417C-8D99-F683241B13C7}"/>
              </a:ext>
            </a:extLst>
          </p:cNvPr>
          <p:cNvSpPr txBox="1"/>
          <p:nvPr/>
        </p:nvSpPr>
        <p:spPr>
          <a:xfrm>
            <a:off x="827584" y="3966377"/>
            <a:ext cx="7488832" cy="1661993"/>
          </a:xfrm>
          <a:prstGeom prst="rect">
            <a:avLst/>
          </a:prstGeom>
          <a:noFill/>
        </p:spPr>
        <p:txBody>
          <a:bodyPr wrap="square" rtlCol="0">
            <a:spAutoFit/>
          </a:bodyPr>
          <a:lstStyle/>
          <a:p>
            <a:pPr algn="ctr"/>
            <a:r>
              <a:rPr lang="en-GB" sz="1700" dirty="0">
                <a:solidFill>
                  <a:schemeClr val="tx1">
                    <a:lumMod val="65000"/>
                    <a:lumOff val="35000"/>
                  </a:schemeClr>
                </a:solidFill>
                <a:latin typeface="Helvetica" pitchFamily="2" charset="0"/>
                <a:cs typeface="Arial" panose="020B0604020202020204" pitchFamily="34" charset="0"/>
              </a:rPr>
              <a:t>1 – totally agree</a:t>
            </a:r>
          </a:p>
          <a:p>
            <a:pPr algn="ctr"/>
            <a:r>
              <a:rPr lang="en-GB" sz="1700" dirty="0">
                <a:solidFill>
                  <a:schemeClr val="tx1">
                    <a:lumMod val="65000"/>
                    <a:lumOff val="35000"/>
                  </a:schemeClr>
                </a:solidFill>
                <a:latin typeface="Helvetica" pitchFamily="2" charset="0"/>
                <a:cs typeface="Arial" panose="020B0604020202020204" pitchFamily="34" charset="0"/>
              </a:rPr>
              <a:t>10 – totally disagree</a:t>
            </a:r>
          </a:p>
          <a:p>
            <a:pPr algn="ctr"/>
            <a:r>
              <a:rPr lang="en-GB" sz="1700" b="1" dirty="0">
                <a:solidFill>
                  <a:schemeClr val="tx2"/>
                </a:solidFill>
                <a:latin typeface="Helvetica" pitchFamily="2" charset="0"/>
                <a:cs typeface="Arial" panose="020B0604020202020204" pitchFamily="34" charset="0"/>
              </a:rPr>
              <a:t/>
            </a:r>
            <a:br>
              <a:rPr lang="en-GB" sz="1700" b="1" dirty="0">
                <a:solidFill>
                  <a:schemeClr val="tx2"/>
                </a:solidFill>
                <a:latin typeface="Helvetica" pitchFamily="2" charset="0"/>
                <a:cs typeface="Arial" panose="020B0604020202020204" pitchFamily="34" charset="0"/>
              </a:rPr>
            </a:br>
            <a:r>
              <a:rPr lang="en-GB" sz="1700" b="1" dirty="0">
                <a:solidFill>
                  <a:schemeClr val="tx2"/>
                </a:solidFill>
                <a:latin typeface="Helvetica" pitchFamily="2" charset="0"/>
                <a:cs typeface="Arial" panose="020B0604020202020204" pitchFamily="34" charset="0"/>
              </a:rPr>
              <a:t>Stand near me if you agree, away from me if you disagree. </a:t>
            </a:r>
            <a:br>
              <a:rPr lang="en-GB" sz="1700" b="1" dirty="0">
                <a:solidFill>
                  <a:schemeClr val="tx2"/>
                </a:solidFill>
                <a:latin typeface="Helvetica" pitchFamily="2" charset="0"/>
                <a:cs typeface="Arial" panose="020B0604020202020204" pitchFamily="34" charset="0"/>
              </a:rPr>
            </a:br>
            <a:r>
              <a:rPr lang="en-GB" sz="1700" b="1" dirty="0">
                <a:solidFill>
                  <a:schemeClr val="tx2"/>
                </a:solidFill>
                <a:latin typeface="Helvetica" pitchFamily="2" charset="0"/>
                <a:cs typeface="Arial" panose="020B0604020202020204" pitchFamily="34" charset="0"/>
              </a:rPr>
              <a:t>Be prepared to explain your answer. </a:t>
            </a:r>
          </a:p>
          <a:p>
            <a:endParaRPr lang="en-GB" sz="1700" dirty="0">
              <a:solidFill>
                <a:schemeClr val="tx1">
                  <a:lumMod val="65000"/>
                  <a:lumOff val="35000"/>
                </a:schemeClr>
              </a:solidFill>
              <a:latin typeface="Helvetica" pitchFamily="2" charset="0"/>
            </a:endParaRPr>
          </a:p>
        </p:txBody>
      </p:sp>
      <p:sp>
        <p:nvSpPr>
          <p:cNvPr id="14" name="Rectangle 13">
            <a:extLst>
              <a:ext uri="{FF2B5EF4-FFF2-40B4-BE49-F238E27FC236}">
                <a16:creationId xmlns:a16="http://schemas.microsoft.com/office/drawing/2014/main" id="{20216A2A-6355-4914-BB9B-694D08EA614D}"/>
              </a:ext>
            </a:extLst>
          </p:cNvPr>
          <p:cNvSpPr/>
          <p:nvPr/>
        </p:nvSpPr>
        <p:spPr>
          <a:xfrm>
            <a:off x="720000" y="6120000"/>
            <a:ext cx="8424936" cy="615553"/>
          </a:xfrm>
          <a:prstGeom prst="rect">
            <a:avLst/>
          </a:prstGeom>
          <a:noFill/>
        </p:spPr>
        <p:txBody>
          <a:bodyPr wrap="square">
            <a:spAutoFit/>
          </a:bodyPr>
          <a:lstStyle/>
          <a:p>
            <a:pPr marL="285750" lvl="0" indent="-285750">
              <a:buFont typeface="Arial" panose="020B0604020202020204" pitchFamily="34" charset="0"/>
              <a:buChar char="•"/>
            </a:pPr>
            <a:r>
              <a:rPr lang="en-GB" sz="1700" dirty="0">
                <a:solidFill>
                  <a:schemeClr val="bg1"/>
                </a:solidFill>
                <a:latin typeface="Helvetica" pitchFamily="2" charset="0"/>
                <a:cs typeface="Arial" pitchFamily="34" charset="0"/>
              </a:rPr>
              <a:t>Can you think of a time you felt pressured to take a risk?</a:t>
            </a:r>
          </a:p>
          <a:p>
            <a:pPr marL="285750" lvl="0" indent="-285750">
              <a:buFont typeface="Arial" panose="020B0604020202020204" pitchFamily="34" charset="0"/>
              <a:buChar char="•"/>
            </a:pPr>
            <a:r>
              <a:rPr lang="en-GB" sz="1700" dirty="0">
                <a:solidFill>
                  <a:schemeClr val="bg1"/>
                </a:solidFill>
                <a:latin typeface="Helvetica" pitchFamily="2" charset="0"/>
                <a:cs typeface="Arial" pitchFamily="34" charset="0"/>
              </a:rPr>
              <a:t>What would you do if someone encouraged you to act dangerously near water?</a:t>
            </a:r>
          </a:p>
        </p:txBody>
      </p:sp>
      <p:sp>
        <p:nvSpPr>
          <p:cNvPr id="8" name="TextBox 7">
            <a:extLst>
              <a:ext uri="{FF2B5EF4-FFF2-40B4-BE49-F238E27FC236}">
                <a16:creationId xmlns:a16="http://schemas.microsoft.com/office/drawing/2014/main" id="{01C73D85-64D5-7646-8525-BB6C425C73FE}"/>
              </a:ext>
            </a:extLst>
          </p:cNvPr>
          <p:cNvSpPr txBox="1"/>
          <p:nvPr/>
        </p:nvSpPr>
        <p:spPr>
          <a:xfrm>
            <a:off x="2735796" y="2281028"/>
            <a:ext cx="3672408" cy="1107996"/>
          </a:xfrm>
          <a:prstGeom prst="rect">
            <a:avLst/>
          </a:prstGeom>
          <a:noFill/>
        </p:spPr>
        <p:txBody>
          <a:bodyPr wrap="square" rtlCol="0">
            <a:spAutoFit/>
          </a:bodyPr>
          <a:lstStyle/>
          <a:p>
            <a:pPr algn="ctr"/>
            <a:r>
              <a:rPr lang="en-GB" sz="3300" i="1" dirty="0">
                <a:solidFill>
                  <a:schemeClr val="tx1">
                    <a:lumMod val="65000"/>
                    <a:lumOff val="35000"/>
                  </a:schemeClr>
                </a:solidFill>
                <a:latin typeface="Helvetica Oblique" pitchFamily="2" charset="0"/>
                <a:cs typeface="Arial" panose="020B0604020202020204" pitchFamily="34" charset="0"/>
              </a:rPr>
              <a:t>“I never take risks around water.” </a:t>
            </a:r>
          </a:p>
        </p:txBody>
      </p:sp>
      <p:pic>
        <p:nvPicPr>
          <p:cNvPr id="12" name="Picture 11" descr="Text&#10;&#10;Description automatically generated with low confidence">
            <a:extLst>
              <a:ext uri="{FF2B5EF4-FFF2-40B4-BE49-F238E27FC236}">
                <a16:creationId xmlns:a16="http://schemas.microsoft.com/office/drawing/2014/main" id="{8B3D1E38-3D82-E34E-99B5-C5F2375DE7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222"/>
          <a:stretch/>
        </p:blipFill>
        <p:spPr>
          <a:xfrm>
            <a:off x="-108520" y="2852936"/>
            <a:ext cx="2736304" cy="2919365"/>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0BF0A9FA-723F-7E45-A981-B6AE067FDD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222"/>
          <a:stretch/>
        </p:blipFill>
        <p:spPr>
          <a:xfrm>
            <a:off x="6415793" y="2855419"/>
            <a:ext cx="2736304" cy="2919365"/>
          </a:xfrm>
          <a:prstGeom prst="rect">
            <a:avLst/>
          </a:prstGeom>
        </p:spPr>
      </p:pic>
      <p:sp>
        <p:nvSpPr>
          <p:cNvPr id="11" name="Title 1">
            <a:extLst>
              <a:ext uri="{FF2B5EF4-FFF2-40B4-BE49-F238E27FC236}">
                <a16:creationId xmlns:a16="http://schemas.microsoft.com/office/drawing/2014/main" id="{4FB44A6A-1A42-FF45-B3E7-406FE20125BD}"/>
              </a:ext>
            </a:extLst>
          </p:cNvPr>
          <p:cNvSpPr txBox="1">
            <a:spLocks/>
          </p:cNvSpPr>
          <p:nvPr/>
        </p:nvSpPr>
        <p:spPr>
          <a:xfrm>
            <a:off x="251520" y="1268760"/>
            <a:ext cx="7075648" cy="5268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2  </a:t>
            </a:r>
            <a:r>
              <a:rPr lang="en-GB" sz="2000" b="1" dirty="0">
                <a:solidFill>
                  <a:schemeClr val="tx2"/>
                </a:solidFill>
                <a:latin typeface="Helvetica" pitchFamily="2" charset="0"/>
              </a:rPr>
              <a:t>Stop and Think, Spot the Dangers</a:t>
            </a:r>
            <a:endParaRPr lang="en-GB" sz="2000" b="1" dirty="0">
              <a:latin typeface="Helvetica" pitchFamily="2" charset="0"/>
            </a:endParaRPr>
          </a:p>
        </p:txBody>
      </p:sp>
    </p:spTree>
    <p:extLst>
      <p:ext uri="{BB962C8B-B14F-4D97-AF65-F5344CB8AC3E}">
        <p14:creationId xmlns:p14="http://schemas.microsoft.com/office/powerpoint/2010/main" val="541569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10;&#10;Description automatically generated">
            <a:extLst>
              <a:ext uri="{FF2B5EF4-FFF2-40B4-BE49-F238E27FC236}">
                <a16:creationId xmlns:a16="http://schemas.microsoft.com/office/drawing/2014/main" id="{D9709AEF-70C1-4EBF-8FE8-EC61FCB09A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008" r="7795"/>
          <a:stretch/>
        </p:blipFill>
        <p:spPr>
          <a:xfrm rot="5400000">
            <a:off x="1034294" y="2313927"/>
            <a:ext cx="4757426" cy="3387171"/>
          </a:xfrm>
          <a:prstGeom prst="rect">
            <a:avLst/>
          </a:prstGeom>
        </p:spPr>
      </p:pic>
      <p:pic>
        <p:nvPicPr>
          <p:cNvPr id="10" name="Picture 9" descr="A road next to a body of water&#10;&#10;Description automatically generated with medium confidence">
            <a:extLst>
              <a:ext uri="{FF2B5EF4-FFF2-40B4-BE49-F238E27FC236}">
                <a16:creationId xmlns:a16="http://schemas.microsoft.com/office/drawing/2014/main" id="{4FF735E3-A122-497C-A42B-F59D6A8E56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16" r="8613" b="2635"/>
          <a:stretch/>
        </p:blipFill>
        <p:spPr>
          <a:xfrm>
            <a:off x="5287822" y="1628796"/>
            <a:ext cx="3387172" cy="4757428"/>
          </a:xfrm>
          <a:prstGeom prst="rect">
            <a:avLst/>
          </a:prstGeom>
        </p:spPr>
      </p:pic>
      <p:sp>
        <p:nvSpPr>
          <p:cNvPr id="3" name="Rounded Rectangle 2">
            <a:extLst>
              <a:ext uri="{FF2B5EF4-FFF2-40B4-BE49-F238E27FC236}">
                <a16:creationId xmlns:a16="http://schemas.microsoft.com/office/drawing/2014/main" id="{8BFB4F50-6F54-EA45-BB7F-5799591FEF5E}"/>
              </a:ext>
            </a:extLst>
          </p:cNvPr>
          <p:cNvSpPr/>
          <p:nvPr/>
        </p:nvSpPr>
        <p:spPr>
          <a:xfrm>
            <a:off x="1880477" y="4984946"/>
            <a:ext cx="3065060" cy="1256615"/>
          </a:xfrm>
          <a:prstGeom prst="round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D3EC61-B2E3-4FBC-9182-1994E0405228}"/>
              </a:ext>
            </a:extLst>
          </p:cNvPr>
          <p:cNvSpPr txBox="1"/>
          <p:nvPr/>
        </p:nvSpPr>
        <p:spPr>
          <a:xfrm>
            <a:off x="1969841" y="5085184"/>
            <a:ext cx="2886332" cy="1092607"/>
          </a:xfrm>
          <a:prstGeom prst="rect">
            <a:avLst/>
          </a:prstGeom>
          <a:noFill/>
          <a:ln>
            <a:noFill/>
          </a:ln>
          <a:effectLst>
            <a:softEdge rad="0"/>
          </a:effectLst>
        </p:spPr>
        <p:txBody>
          <a:bodyPr wrap="square" rtlCol="0">
            <a:spAutoFit/>
          </a:bodyPr>
          <a:lstStyle/>
          <a:p>
            <a:pPr algn="ctr"/>
            <a:r>
              <a:rPr lang="en-GB" sz="1300" dirty="0">
                <a:latin typeface="Arial" panose="020B0604020202020204" pitchFamily="34" charset="0"/>
                <a:cs typeface="Arial" panose="020B0604020202020204" pitchFamily="34" charset="0"/>
              </a:rPr>
              <a:t>A) It’s a sunny but windy day. </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You are paddling in the shallow water. Your little brother hasn’t </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learnt to swim yet. Your parents </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are on the beach.</a:t>
            </a:r>
          </a:p>
        </p:txBody>
      </p:sp>
      <p:sp>
        <p:nvSpPr>
          <p:cNvPr id="14" name="Rounded Rectangle 13">
            <a:extLst>
              <a:ext uri="{FF2B5EF4-FFF2-40B4-BE49-F238E27FC236}">
                <a16:creationId xmlns:a16="http://schemas.microsoft.com/office/drawing/2014/main" id="{A8AB25EE-0BA9-A34C-BAF1-7977D47E426D}"/>
              </a:ext>
            </a:extLst>
          </p:cNvPr>
          <p:cNvSpPr/>
          <p:nvPr/>
        </p:nvSpPr>
        <p:spPr>
          <a:xfrm>
            <a:off x="5449351" y="4943579"/>
            <a:ext cx="3065060" cy="1256615"/>
          </a:xfrm>
          <a:prstGeom prst="round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9A49E0B-C698-E240-9303-8594F4570A4C}"/>
              </a:ext>
            </a:extLst>
          </p:cNvPr>
          <p:cNvSpPr txBox="1"/>
          <p:nvPr/>
        </p:nvSpPr>
        <p:spPr>
          <a:xfrm>
            <a:off x="5538715" y="5043817"/>
            <a:ext cx="2886332" cy="1092607"/>
          </a:xfrm>
          <a:prstGeom prst="rect">
            <a:avLst/>
          </a:prstGeom>
          <a:noFill/>
          <a:ln>
            <a:noFill/>
          </a:ln>
          <a:effectLst>
            <a:softEdge rad="0"/>
          </a:effectLst>
        </p:spPr>
        <p:txBody>
          <a:bodyPr wrap="square" rtlCol="0">
            <a:spAutoFit/>
          </a:bodyPr>
          <a:lstStyle/>
          <a:p>
            <a:pPr algn="ctr"/>
            <a:r>
              <a:rPr lang="en-GB" sz="1300" dirty="0">
                <a:latin typeface="Arial" panose="020B0604020202020204" pitchFamily="34" charset="0"/>
                <a:cs typeface="Arial" panose="020B0604020202020204" pitchFamily="34" charset="0"/>
              </a:rPr>
              <a:t>B) It’s a cold winter’s afternoon. </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You and two friends are walking </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your dog next to the river. It’s getting dark and there are no streetlights. There is a café nearby.</a:t>
            </a:r>
          </a:p>
        </p:txBody>
      </p:sp>
      <p:pic>
        <p:nvPicPr>
          <p:cNvPr id="4" name="Picture 3" descr="Logo, icon&#10;&#10;Description automatically generated">
            <a:extLst>
              <a:ext uri="{FF2B5EF4-FFF2-40B4-BE49-F238E27FC236}">
                <a16:creationId xmlns:a16="http://schemas.microsoft.com/office/drawing/2014/main" id="{47E69B2F-AFC8-3842-B75C-8C341B8066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9587"/>
          <a:stretch/>
        </p:blipFill>
        <p:spPr>
          <a:xfrm>
            <a:off x="1565020" y="1496606"/>
            <a:ext cx="1785431" cy="1994212"/>
          </a:xfrm>
          <a:prstGeom prst="rect">
            <a:avLst/>
          </a:prstGeom>
        </p:spPr>
      </p:pic>
      <p:pic>
        <p:nvPicPr>
          <p:cNvPr id="16" name="Picture 15" descr="Logo, icon&#10;&#10;Description automatically generated">
            <a:extLst>
              <a:ext uri="{FF2B5EF4-FFF2-40B4-BE49-F238E27FC236}">
                <a16:creationId xmlns:a16="http://schemas.microsoft.com/office/drawing/2014/main" id="{34FD090F-D141-EA41-B313-9ED4356B06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587"/>
          <a:stretch/>
        </p:blipFill>
        <p:spPr>
          <a:xfrm>
            <a:off x="5292080" y="1496606"/>
            <a:ext cx="1785431" cy="1994212"/>
          </a:xfrm>
          <a:prstGeom prst="rect">
            <a:avLst/>
          </a:prstGeom>
        </p:spPr>
      </p:pic>
      <p:sp>
        <p:nvSpPr>
          <p:cNvPr id="17" name="Rectangle 16">
            <a:extLst>
              <a:ext uri="{FF2B5EF4-FFF2-40B4-BE49-F238E27FC236}">
                <a16:creationId xmlns:a16="http://schemas.microsoft.com/office/drawing/2014/main" id="{E0E614AB-2F5D-AA48-AF1E-62DBFE07ED1B}"/>
              </a:ext>
            </a:extLst>
          </p:cNvPr>
          <p:cNvSpPr/>
          <p:nvPr/>
        </p:nvSpPr>
        <p:spPr>
          <a:xfrm>
            <a:off x="1" y="1628796"/>
            <a:ext cx="1593750" cy="4983072"/>
          </a:xfrm>
          <a:prstGeom prst="rect">
            <a:avLst/>
          </a:prstGeom>
          <a:solidFill>
            <a:schemeClr val="accent1"/>
          </a:solidFill>
        </p:spPr>
        <p:txBody>
          <a:bodyPr wrap="square" lIns="180000" tIns="90000" bIns="90000">
            <a:spAutoFit/>
          </a:bodyPr>
          <a:lstStyle/>
          <a:p>
            <a:r>
              <a:rPr lang="en-GB" sz="1300" b="1" dirty="0">
                <a:solidFill>
                  <a:srgbClr val="002B5C"/>
                </a:solidFill>
                <a:latin typeface="Arial" panose="020B0604020202020204" pitchFamily="34" charset="0"/>
                <a:ea typeface="+mj-ea"/>
                <a:cs typeface="Arial" panose="020B0604020202020204" pitchFamily="34" charset="0"/>
              </a:rPr>
              <a:t>Choose A or B.</a:t>
            </a:r>
          </a:p>
          <a:p>
            <a:endParaRPr lang="en-GB" sz="1300" b="1" dirty="0">
              <a:solidFill>
                <a:srgbClr val="002B5C"/>
              </a:solidFill>
              <a:latin typeface="Arial" panose="020B0604020202020204" pitchFamily="34" charset="0"/>
              <a:ea typeface="+mj-ea"/>
              <a:cs typeface="Arial" panose="020B0604020202020204" pitchFamily="34" charset="0"/>
            </a:endParaRPr>
          </a:p>
          <a:p>
            <a:r>
              <a:rPr lang="en-GB" sz="1300" b="1" dirty="0">
                <a:solidFill>
                  <a:srgbClr val="002B5C"/>
                </a:solidFill>
                <a:latin typeface="Arial" panose="020B0604020202020204" pitchFamily="34" charset="0"/>
                <a:ea typeface="+mj-ea"/>
                <a:cs typeface="Arial" panose="020B0604020202020204" pitchFamily="34" charset="0"/>
              </a:rPr>
              <a:t>As a group discuss:</a:t>
            </a:r>
          </a:p>
          <a:p>
            <a:endParaRPr lang="en-GB" sz="1300" dirty="0">
              <a:solidFill>
                <a:srgbClr val="002B5C"/>
              </a:solidFill>
              <a:latin typeface="Arial" panose="020B0604020202020204" pitchFamily="34" charset="0"/>
              <a:ea typeface="+mj-ea"/>
              <a:cs typeface="Arial" panose="020B0604020202020204" pitchFamily="34" charset="0"/>
            </a:endParaRPr>
          </a:p>
          <a:p>
            <a:pPr marL="216000" indent="-216000">
              <a:buAutoNum type="arabicPeriod"/>
            </a:pPr>
            <a:r>
              <a:rPr lang="en-GB" sz="1300" dirty="0">
                <a:solidFill>
                  <a:srgbClr val="002B5C"/>
                </a:solidFill>
                <a:latin typeface="Arial" panose="020B0604020202020204" pitchFamily="34" charset="0"/>
                <a:ea typeface="+mj-ea"/>
                <a:cs typeface="Arial" panose="020B0604020202020204" pitchFamily="34" charset="0"/>
              </a:rPr>
              <a:t>What dangers could there be?</a:t>
            </a:r>
          </a:p>
          <a:p>
            <a:pPr marL="216000" indent="-216000">
              <a:buAutoNum type="arabicPeriod"/>
            </a:pPr>
            <a:endParaRPr lang="en-GB" sz="1300" dirty="0">
              <a:solidFill>
                <a:srgbClr val="002B5C"/>
              </a:solidFill>
              <a:latin typeface="Arial" panose="020B0604020202020204" pitchFamily="34" charset="0"/>
              <a:ea typeface="+mj-ea"/>
              <a:cs typeface="Arial" panose="020B0604020202020204" pitchFamily="34" charset="0"/>
            </a:endParaRPr>
          </a:p>
          <a:p>
            <a:pPr marL="216000" indent="-216000">
              <a:buAutoNum type="arabicPeriod"/>
            </a:pPr>
            <a:r>
              <a:rPr lang="en-GB" sz="1300" dirty="0">
                <a:solidFill>
                  <a:srgbClr val="002B5C"/>
                </a:solidFill>
                <a:latin typeface="Arial" panose="020B0604020202020204" pitchFamily="34" charset="0"/>
                <a:ea typeface="+mj-ea"/>
                <a:cs typeface="Arial" panose="020B0604020202020204" pitchFamily="34" charset="0"/>
              </a:rPr>
              <a:t>Are all dangers easy to see?</a:t>
            </a:r>
          </a:p>
          <a:p>
            <a:pPr marL="216000" indent="-216000">
              <a:buAutoNum type="arabicPeriod"/>
            </a:pPr>
            <a:endParaRPr lang="en-GB" sz="1300" dirty="0">
              <a:solidFill>
                <a:srgbClr val="002B5C"/>
              </a:solidFill>
              <a:latin typeface="Arial" panose="020B0604020202020204" pitchFamily="34" charset="0"/>
              <a:ea typeface="+mj-ea"/>
              <a:cs typeface="Arial" panose="020B0604020202020204" pitchFamily="34" charset="0"/>
            </a:endParaRPr>
          </a:p>
          <a:p>
            <a:pPr marL="216000" indent="-216000">
              <a:buAutoNum type="arabicPeriod"/>
            </a:pPr>
            <a:r>
              <a:rPr lang="en-GB" sz="1300" dirty="0">
                <a:solidFill>
                  <a:srgbClr val="002B5C"/>
                </a:solidFill>
                <a:latin typeface="Arial" panose="020B0604020202020204" pitchFamily="34" charset="0"/>
                <a:ea typeface="+mj-ea"/>
                <a:cs typeface="Arial" panose="020B0604020202020204" pitchFamily="34" charset="0"/>
              </a:rPr>
              <a:t>What could you do to stay </a:t>
            </a:r>
            <a:r>
              <a:rPr lang="en-GB" sz="1300">
                <a:solidFill>
                  <a:srgbClr val="002B5C"/>
                </a:solidFill>
                <a:latin typeface="Arial" panose="020B0604020202020204" pitchFamily="34" charset="0"/>
                <a:ea typeface="+mj-ea"/>
                <a:cs typeface="Arial" panose="020B0604020202020204" pitchFamily="34" charset="0"/>
              </a:rPr>
              <a:t>safe?</a:t>
            </a:r>
          </a:p>
          <a:p>
            <a:pPr marL="216000" indent="-216000">
              <a:buAutoNum type="arabicPeriod"/>
            </a:pPr>
            <a:endParaRPr lang="en-GB" sz="1300" dirty="0">
              <a:solidFill>
                <a:srgbClr val="002B5C"/>
              </a:solidFill>
              <a:latin typeface="Arial" panose="020B0604020202020204" pitchFamily="34" charset="0"/>
              <a:ea typeface="+mj-ea"/>
              <a:cs typeface="Arial" panose="020B0604020202020204" pitchFamily="34" charset="0"/>
            </a:endParaRPr>
          </a:p>
          <a:p>
            <a:pPr marL="216000" indent="-216000">
              <a:buAutoNum type="arabicPeriod"/>
            </a:pPr>
            <a:r>
              <a:rPr lang="en-GB" sz="1300" dirty="0">
                <a:solidFill>
                  <a:srgbClr val="002B5C"/>
                </a:solidFill>
                <a:latin typeface="Arial" panose="020B0604020202020204" pitchFamily="34" charset="0"/>
                <a:ea typeface="+mj-ea"/>
                <a:cs typeface="Arial" panose="020B0604020202020204" pitchFamily="34" charset="0"/>
              </a:rPr>
              <a:t>What would you bring with you?</a:t>
            </a:r>
          </a:p>
          <a:p>
            <a:endParaRPr lang="en-GB" sz="1300" dirty="0">
              <a:solidFill>
                <a:srgbClr val="002B5C"/>
              </a:solidFill>
              <a:latin typeface="Helvetica" pitchFamily="2" charset="0"/>
              <a:ea typeface="+mj-ea"/>
              <a:cs typeface="Arial" pitchFamily="34" charset="0"/>
            </a:endParaRPr>
          </a:p>
          <a:p>
            <a:pPr marL="216000" indent="-216000">
              <a:buAutoNum type="arabicPeriod"/>
            </a:pPr>
            <a:endParaRPr lang="en-GB" sz="1300" dirty="0">
              <a:solidFill>
                <a:srgbClr val="002B5C"/>
              </a:solidFill>
              <a:latin typeface="Helvetica" pitchFamily="2" charset="0"/>
              <a:ea typeface="+mj-ea"/>
              <a:cs typeface="Arial" pitchFamily="34" charset="0"/>
            </a:endParaRPr>
          </a:p>
          <a:p>
            <a:pPr marL="216000" indent="-216000">
              <a:buAutoNum type="arabicPeriod"/>
            </a:pPr>
            <a:endParaRPr lang="en-GB" sz="1300" dirty="0">
              <a:solidFill>
                <a:srgbClr val="002B5C"/>
              </a:solidFill>
              <a:latin typeface="Helvetica" pitchFamily="2" charset="0"/>
              <a:ea typeface="+mj-ea"/>
              <a:cs typeface="Arial" pitchFamily="34" charset="0"/>
            </a:endParaRPr>
          </a:p>
          <a:p>
            <a:pPr marL="216000" indent="-216000">
              <a:buAutoNum type="arabicPeriod"/>
            </a:pPr>
            <a:endParaRPr lang="en-GB" sz="1300" dirty="0">
              <a:solidFill>
                <a:srgbClr val="002B5C"/>
              </a:solidFill>
              <a:latin typeface="Helvetica" pitchFamily="2" charset="0"/>
              <a:ea typeface="+mj-ea"/>
              <a:cs typeface="Arial" pitchFamily="34" charset="0"/>
            </a:endParaRPr>
          </a:p>
        </p:txBody>
      </p:sp>
      <p:sp>
        <p:nvSpPr>
          <p:cNvPr id="13" name="Title 1">
            <a:extLst>
              <a:ext uri="{FF2B5EF4-FFF2-40B4-BE49-F238E27FC236}">
                <a16:creationId xmlns:a16="http://schemas.microsoft.com/office/drawing/2014/main" id="{71C641F6-968B-EB43-B3DD-1E1588C76245}"/>
              </a:ext>
            </a:extLst>
          </p:cNvPr>
          <p:cNvSpPr txBox="1">
            <a:spLocks/>
          </p:cNvSpPr>
          <p:nvPr/>
        </p:nvSpPr>
        <p:spPr>
          <a:xfrm>
            <a:off x="1672816" y="1268760"/>
            <a:ext cx="7075648" cy="5268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3</a:t>
            </a:r>
            <a:r>
              <a:rPr lang="en-GB" sz="2000" b="1" dirty="0">
                <a:latin typeface="Helvetica" pitchFamily="2" charset="0"/>
              </a:rPr>
              <a:t/>
            </a:r>
            <a:br>
              <a:rPr lang="en-GB" sz="2000" b="1" dirty="0">
                <a:latin typeface="Helvetica" pitchFamily="2" charset="0"/>
              </a:rPr>
            </a:br>
            <a:endParaRPr lang="en-GB" sz="2000" b="1" dirty="0">
              <a:latin typeface="Helvetica" pitchFamily="2" charset="0"/>
            </a:endParaRPr>
          </a:p>
        </p:txBody>
      </p:sp>
    </p:spTree>
    <p:extLst>
      <p:ext uri="{BB962C8B-B14F-4D97-AF65-F5344CB8AC3E}">
        <p14:creationId xmlns:p14="http://schemas.microsoft.com/office/powerpoint/2010/main" val="1112879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2E57D2B-4330-494F-AD74-FA30D28531DC}"/>
              </a:ext>
            </a:extLst>
          </p:cNvPr>
          <p:cNvPicPr>
            <a:picLocks noChangeAspect="1"/>
          </p:cNvPicPr>
          <p:nvPr/>
        </p:nvPicPr>
        <p:blipFill rotWithShape="1">
          <a:blip r:embed="rId4">
            <a:extLst>
              <a:ext uri="{28A0092B-C50C-407E-A947-70E740481C1C}">
                <a14:useLocalDpi xmlns:a14="http://schemas.microsoft.com/office/drawing/2010/main" val="0"/>
              </a:ext>
            </a:extLst>
          </a:blip>
          <a:srcRect b="10765"/>
          <a:stretch/>
        </p:blipFill>
        <p:spPr>
          <a:xfrm>
            <a:off x="0" y="2263404"/>
            <a:ext cx="9144000" cy="4594595"/>
          </a:xfrm>
          <a:prstGeom prst="rect">
            <a:avLst/>
          </a:prstGeom>
        </p:spPr>
      </p:pic>
      <p:sp>
        <p:nvSpPr>
          <p:cNvPr id="3" name="Subtitle 2">
            <a:extLst>
              <a:ext uri="{FF2B5EF4-FFF2-40B4-BE49-F238E27FC236}">
                <a16:creationId xmlns:a16="http://schemas.microsoft.com/office/drawing/2014/main" id="{615CB894-F930-4C0E-884A-7F5687207CBE}"/>
              </a:ext>
            </a:extLst>
          </p:cNvPr>
          <p:cNvSpPr>
            <a:spLocks noGrp="1"/>
          </p:cNvSpPr>
          <p:nvPr>
            <p:ph type="subTitle" idx="1"/>
          </p:nvPr>
        </p:nvSpPr>
        <p:spPr>
          <a:xfrm>
            <a:off x="720000" y="6120000"/>
            <a:ext cx="7128792" cy="785982"/>
          </a:xfrm>
          <a:ln>
            <a:noFill/>
          </a:ln>
        </p:spPr>
        <p:txBody>
          <a:bodyPr>
            <a:noAutofit/>
          </a:bodyPr>
          <a:lstStyle/>
          <a:p>
            <a:pPr marL="285750" indent="-285750">
              <a:spcBef>
                <a:spcPts val="0"/>
              </a:spcBef>
              <a:buFont typeface="Arial" panose="020B0604020202020204" pitchFamily="34" charset="0"/>
              <a:buChar char="•"/>
            </a:pPr>
            <a:r>
              <a:rPr lang="en-GB" sz="1700" dirty="0">
                <a:solidFill>
                  <a:schemeClr val="bg1"/>
                </a:solidFill>
              </a:rPr>
              <a:t>He thought it was safe to go in: what dangers could he </a:t>
            </a:r>
            <a:r>
              <a:rPr lang="en-GB" sz="1700" b="1" dirty="0">
                <a:solidFill>
                  <a:schemeClr val="bg1"/>
                </a:solidFill>
              </a:rPr>
              <a:t>not</a:t>
            </a:r>
            <a:r>
              <a:rPr lang="en-GB" sz="1700" dirty="0">
                <a:solidFill>
                  <a:schemeClr val="bg1"/>
                </a:solidFill>
              </a:rPr>
              <a:t> </a:t>
            </a:r>
            <a:r>
              <a:rPr lang="en-GB" sz="1700" b="1" dirty="0">
                <a:solidFill>
                  <a:schemeClr val="bg1"/>
                </a:solidFill>
              </a:rPr>
              <a:t>see</a:t>
            </a:r>
            <a:r>
              <a:rPr lang="en-GB" sz="1700" dirty="0">
                <a:solidFill>
                  <a:schemeClr val="bg1"/>
                </a:solidFill>
              </a:rPr>
              <a:t>? </a:t>
            </a:r>
          </a:p>
          <a:p>
            <a:pPr marL="285750" indent="-285750">
              <a:spcBef>
                <a:spcPts val="0"/>
              </a:spcBef>
              <a:buFont typeface="Arial" panose="020B0604020202020204" pitchFamily="34" charset="0"/>
              <a:buChar char="•"/>
            </a:pPr>
            <a:r>
              <a:rPr lang="en-GB" sz="1700" dirty="0">
                <a:solidFill>
                  <a:schemeClr val="bg1"/>
                </a:solidFill>
              </a:rPr>
              <a:t>Why should you never go into the water to help someone?</a:t>
            </a:r>
          </a:p>
        </p:txBody>
      </p:sp>
      <p:sp>
        <p:nvSpPr>
          <p:cNvPr id="2" name="Rectangle 1">
            <a:extLst>
              <a:ext uri="{FF2B5EF4-FFF2-40B4-BE49-F238E27FC236}">
                <a16:creationId xmlns:a16="http://schemas.microsoft.com/office/drawing/2014/main" id="{CBDA93F7-ECFD-4966-B4BF-4232D48B5A91}"/>
              </a:ext>
            </a:extLst>
          </p:cNvPr>
          <p:cNvSpPr/>
          <p:nvPr/>
        </p:nvSpPr>
        <p:spPr>
          <a:xfrm>
            <a:off x="2123111" y="1255720"/>
            <a:ext cx="5257201" cy="646331"/>
          </a:xfrm>
          <a:prstGeom prst="rect">
            <a:avLst/>
          </a:prstGeom>
          <a:noFill/>
        </p:spPr>
        <p:txBody>
          <a:bodyPr wrap="square">
            <a:spAutoFit/>
          </a:bodyPr>
          <a:lstStyle/>
          <a:p>
            <a:pPr algn="ctr"/>
            <a:r>
              <a:rPr lang="en-GB" b="1" dirty="0">
                <a:solidFill>
                  <a:schemeClr val="tx2"/>
                </a:solidFill>
                <a:latin typeface="Helvetica" pitchFamily="2" charset="0"/>
                <a:cs typeface="Arial" panose="020B0604020202020204" pitchFamily="34" charset="0"/>
              </a:rPr>
              <a:t>Think about the following questions while</a:t>
            </a:r>
            <a:br>
              <a:rPr lang="en-GB" b="1" dirty="0">
                <a:solidFill>
                  <a:schemeClr val="tx2"/>
                </a:solidFill>
                <a:latin typeface="Helvetica" pitchFamily="2" charset="0"/>
                <a:cs typeface="Arial" panose="020B0604020202020204" pitchFamily="34" charset="0"/>
              </a:rPr>
            </a:br>
            <a:r>
              <a:rPr lang="en-GB" b="1" dirty="0">
                <a:solidFill>
                  <a:schemeClr val="tx2"/>
                </a:solidFill>
                <a:latin typeface="Helvetica" pitchFamily="2" charset="0"/>
                <a:cs typeface="Arial" panose="020B0604020202020204" pitchFamily="34" charset="0"/>
              </a:rPr>
              <a:t>you watch the video…</a:t>
            </a:r>
          </a:p>
        </p:txBody>
      </p:sp>
      <p:sp>
        <p:nvSpPr>
          <p:cNvPr id="5" name="Rectangle 4">
            <a:extLst>
              <a:ext uri="{FF2B5EF4-FFF2-40B4-BE49-F238E27FC236}">
                <a16:creationId xmlns:a16="http://schemas.microsoft.com/office/drawing/2014/main" id="{BA6135C8-6681-4C59-884C-5F544FC50EA0}"/>
              </a:ext>
            </a:extLst>
          </p:cNvPr>
          <p:cNvSpPr/>
          <p:nvPr/>
        </p:nvSpPr>
        <p:spPr>
          <a:xfrm rot="20768590">
            <a:off x="216294" y="2214379"/>
            <a:ext cx="1527442"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Why do you think he went into the water? </a:t>
            </a:r>
          </a:p>
        </p:txBody>
      </p:sp>
      <p:sp>
        <p:nvSpPr>
          <p:cNvPr id="6" name="Rectangle 5">
            <a:extLst>
              <a:ext uri="{FF2B5EF4-FFF2-40B4-BE49-F238E27FC236}">
                <a16:creationId xmlns:a16="http://schemas.microsoft.com/office/drawing/2014/main" id="{9EE3F248-57DD-4F19-A6CE-FA909529A902}"/>
              </a:ext>
            </a:extLst>
          </p:cNvPr>
          <p:cNvSpPr/>
          <p:nvPr/>
        </p:nvSpPr>
        <p:spPr>
          <a:xfrm rot="20847622">
            <a:off x="229579" y="4445421"/>
            <a:ext cx="1672282"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Would you have gone into the water? </a:t>
            </a:r>
          </a:p>
        </p:txBody>
      </p:sp>
      <p:sp>
        <p:nvSpPr>
          <p:cNvPr id="7" name="Rectangle 6">
            <a:extLst>
              <a:ext uri="{FF2B5EF4-FFF2-40B4-BE49-F238E27FC236}">
                <a16:creationId xmlns:a16="http://schemas.microsoft.com/office/drawing/2014/main" id="{8D888C4D-3CC7-42FC-ADE6-33FCBDB1EC4D}"/>
              </a:ext>
            </a:extLst>
          </p:cNvPr>
          <p:cNvSpPr/>
          <p:nvPr/>
        </p:nvSpPr>
        <p:spPr>
          <a:xfrm rot="1477515">
            <a:off x="7567082" y="2220606"/>
            <a:ext cx="1440160"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What would you have done to help him?</a:t>
            </a:r>
          </a:p>
        </p:txBody>
      </p:sp>
      <p:pic>
        <p:nvPicPr>
          <p:cNvPr id="8" name="Picture 7" descr="A picture containing smoke, coming, dark&#10;&#10;Description automatically generated">
            <a:extLst>
              <a:ext uri="{FF2B5EF4-FFF2-40B4-BE49-F238E27FC236}">
                <a16:creationId xmlns:a16="http://schemas.microsoft.com/office/drawing/2014/main" id="{C503B86A-9D29-3C41-955E-6D6028E709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386" y="2822467"/>
            <a:ext cx="1072683" cy="503746"/>
          </a:xfrm>
          <a:prstGeom prst="rect">
            <a:avLst/>
          </a:prstGeom>
        </p:spPr>
      </p:pic>
      <p:pic>
        <p:nvPicPr>
          <p:cNvPr id="13" name="Picture 12" descr="A picture containing smoke, coming, dark&#10;&#10;Description automatically generated">
            <a:extLst>
              <a:ext uri="{FF2B5EF4-FFF2-40B4-BE49-F238E27FC236}">
                <a16:creationId xmlns:a16="http://schemas.microsoft.com/office/drawing/2014/main" id="{9741CE73-E175-4D42-A1EC-D08AD83DE1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452863">
            <a:off x="7513775" y="3220472"/>
            <a:ext cx="863651" cy="405582"/>
          </a:xfrm>
          <a:prstGeom prst="rect">
            <a:avLst/>
          </a:prstGeom>
        </p:spPr>
      </p:pic>
      <p:pic>
        <p:nvPicPr>
          <p:cNvPr id="14" name="Picture 13" descr="A picture containing smoke, coming, dark&#10;&#10;Description automatically generated">
            <a:extLst>
              <a:ext uri="{FF2B5EF4-FFF2-40B4-BE49-F238E27FC236}">
                <a16:creationId xmlns:a16="http://schemas.microsoft.com/office/drawing/2014/main" id="{CB929605-C7B8-C846-8619-912B2FD0D1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29007">
            <a:off x="924720" y="3896819"/>
            <a:ext cx="999522" cy="469389"/>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CD385F58-34B7-8444-898F-BEC5EDDED7D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pic>
        <p:nvPicPr>
          <p:cNvPr id="9" name="Online Media 8" descr="Filling up Scottish version 2022">
            <a:hlinkClick r:id="" action="ppaction://media"/>
            <a:extLst>
              <a:ext uri="{FF2B5EF4-FFF2-40B4-BE49-F238E27FC236}">
                <a16:creationId xmlns:a16="http://schemas.microsoft.com/office/drawing/2014/main" id="{0B26AA24-F941-782C-59EE-D1F578EF82CB}"/>
              </a:ext>
            </a:extLst>
          </p:cNvPr>
          <p:cNvPicPr>
            <a:picLocks noRot="1" noChangeAspect="1"/>
          </p:cNvPicPr>
          <p:nvPr>
            <a:videoFile r:link="rId1"/>
          </p:nvPr>
        </p:nvPicPr>
        <p:blipFill>
          <a:blip r:embed="rId9"/>
          <a:stretch>
            <a:fillRect/>
          </a:stretch>
        </p:blipFill>
        <p:spPr>
          <a:xfrm>
            <a:off x="1900542" y="2020320"/>
            <a:ext cx="5736485" cy="3241114"/>
          </a:xfrm>
          <a:prstGeom prst="rect">
            <a:avLst/>
          </a:prstGeom>
        </p:spPr>
      </p:pic>
    </p:spTree>
    <p:extLst>
      <p:ext uri="{BB962C8B-B14F-4D97-AF65-F5344CB8AC3E}">
        <p14:creationId xmlns:p14="http://schemas.microsoft.com/office/powerpoint/2010/main" val="402373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D272-373B-4891-81C5-87F02D167D7F}"/>
              </a:ext>
            </a:extLst>
          </p:cNvPr>
          <p:cNvSpPr>
            <a:spLocks noGrp="1"/>
          </p:cNvSpPr>
          <p:nvPr>
            <p:ph type="ctrTitle"/>
          </p:nvPr>
        </p:nvSpPr>
        <p:spPr>
          <a:xfrm>
            <a:off x="232656" y="1389966"/>
            <a:ext cx="7075648" cy="526866"/>
          </a:xfrm>
        </p:spPr>
        <p:txBody>
          <a:bodyPr>
            <a:noAutofit/>
          </a:bodyPr>
          <a:lstStyle/>
          <a:p>
            <a:r>
              <a:rPr lang="en-GB" sz="2000" dirty="0">
                <a:solidFill>
                  <a:schemeClr val="bg2"/>
                </a:solidFill>
                <a:latin typeface="Helvetica" pitchFamily="2" charset="0"/>
              </a:rPr>
              <a:t>Activity 4  </a:t>
            </a:r>
            <a:r>
              <a:rPr lang="en-GB" sz="2000" dirty="0">
                <a:latin typeface="Helvetica" pitchFamily="2" charset="0"/>
              </a:rPr>
              <a:t>Cold water shock: cold water investigation</a:t>
            </a:r>
            <a:br>
              <a:rPr lang="en-GB" sz="2000" dirty="0">
                <a:latin typeface="Helvetica" pitchFamily="2" charset="0"/>
              </a:rPr>
            </a:br>
            <a:endParaRPr lang="en-GB" sz="2000" dirty="0">
              <a:latin typeface="Helvetica" pitchFamily="2" charset="0"/>
            </a:endParaRPr>
          </a:p>
        </p:txBody>
      </p:sp>
      <p:pic>
        <p:nvPicPr>
          <p:cNvPr id="7" name="Picture 6" descr="Graphical user interface, application&#10;&#10;Description automatically generated">
            <a:extLst>
              <a:ext uri="{FF2B5EF4-FFF2-40B4-BE49-F238E27FC236}">
                <a16:creationId xmlns:a16="http://schemas.microsoft.com/office/drawing/2014/main" id="{8DB302A9-0C4E-6D42-81E9-0565ED37A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pic>
        <p:nvPicPr>
          <p:cNvPr id="4" name="Picture 3" descr="A body of water surrounded by trees&#10;&#10;Description automatically generated with medium confidence">
            <a:extLst>
              <a:ext uri="{FF2B5EF4-FFF2-40B4-BE49-F238E27FC236}">
                <a16:creationId xmlns:a16="http://schemas.microsoft.com/office/drawing/2014/main" id="{FCB367B4-C131-524C-853E-846E5CAAA4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440"/>
          <a:stretch/>
        </p:blipFill>
        <p:spPr>
          <a:xfrm>
            <a:off x="341784" y="1772816"/>
            <a:ext cx="8460432" cy="4504212"/>
          </a:xfrm>
          <a:prstGeom prst="rect">
            <a:avLst/>
          </a:prstGeom>
        </p:spPr>
      </p:pic>
    </p:spTree>
    <p:extLst>
      <p:ext uri="{BB962C8B-B14F-4D97-AF65-F5344CB8AC3E}">
        <p14:creationId xmlns:p14="http://schemas.microsoft.com/office/powerpoint/2010/main" val="4077762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9A7D-9336-42B0-9C60-47AE9BC20105}"/>
              </a:ext>
            </a:extLst>
          </p:cNvPr>
          <p:cNvSpPr>
            <a:spLocks noGrp="1"/>
          </p:cNvSpPr>
          <p:nvPr>
            <p:ph type="ctrTitle"/>
          </p:nvPr>
        </p:nvSpPr>
        <p:spPr>
          <a:xfrm>
            <a:off x="282698" y="1095164"/>
            <a:ext cx="5686400" cy="864097"/>
          </a:xfrm>
        </p:spPr>
        <p:txBody>
          <a:bodyPr>
            <a:normAutofit/>
          </a:bodyPr>
          <a:lstStyle/>
          <a:p>
            <a:r>
              <a:rPr lang="en-GB" sz="2800" dirty="0">
                <a:solidFill>
                  <a:schemeClr val="tx2"/>
                </a:solidFill>
                <a:latin typeface="Helvetica" pitchFamily="2" charset="0"/>
              </a:rPr>
              <a:t>Cold water shock  </a:t>
            </a:r>
          </a:p>
        </p:txBody>
      </p:sp>
      <p:pic>
        <p:nvPicPr>
          <p:cNvPr id="32" name="Picture 31">
            <a:extLst>
              <a:ext uri="{FF2B5EF4-FFF2-40B4-BE49-F238E27FC236}">
                <a16:creationId xmlns:a16="http://schemas.microsoft.com/office/drawing/2014/main" id="{DBA07D1A-F872-8C4A-B742-28B401D7A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7" y="6466002"/>
            <a:ext cx="9144000" cy="381397"/>
          </a:xfrm>
          <a:prstGeom prst="rect">
            <a:avLst/>
          </a:prstGeom>
        </p:spPr>
      </p:pic>
      <p:pic>
        <p:nvPicPr>
          <p:cNvPr id="30" name="Picture 29" descr="Graphical user interface, application&#10;&#10;Description automatically generated">
            <a:extLst>
              <a:ext uri="{FF2B5EF4-FFF2-40B4-BE49-F238E27FC236}">
                <a16:creationId xmlns:a16="http://schemas.microsoft.com/office/drawing/2014/main" id="{989F7E59-DE95-904A-A392-17FDABC43B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pic>
        <p:nvPicPr>
          <p:cNvPr id="27" name="Picture 26" descr="Diagram&#10;&#10;Description automatically generated">
            <a:extLst>
              <a:ext uri="{FF2B5EF4-FFF2-40B4-BE49-F238E27FC236}">
                <a16:creationId xmlns:a16="http://schemas.microsoft.com/office/drawing/2014/main" id="{4579705F-9E17-1743-9471-77EAD9886D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159" y="1959261"/>
            <a:ext cx="7704856" cy="4176283"/>
          </a:xfrm>
          <a:prstGeom prst="rect">
            <a:avLst/>
          </a:prstGeom>
        </p:spPr>
      </p:pic>
    </p:spTree>
    <p:extLst>
      <p:ext uri="{BB962C8B-B14F-4D97-AF65-F5344CB8AC3E}">
        <p14:creationId xmlns:p14="http://schemas.microsoft.com/office/powerpoint/2010/main" val="331745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E249F021-813B-F74A-B862-E76EFB671C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sp>
        <p:nvSpPr>
          <p:cNvPr id="2" name="Title 1">
            <a:extLst>
              <a:ext uri="{FF2B5EF4-FFF2-40B4-BE49-F238E27FC236}">
                <a16:creationId xmlns:a16="http://schemas.microsoft.com/office/drawing/2014/main" id="{650A42C7-2C06-40AE-870E-0D9164AB9883}"/>
              </a:ext>
            </a:extLst>
          </p:cNvPr>
          <p:cNvSpPr>
            <a:spLocks noGrp="1"/>
          </p:cNvSpPr>
          <p:nvPr>
            <p:ph type="ctrTitle"/>
          </p:nvPr>
        </p:nvSpPr>
        <p:spPr>
          <a:xfrm>
            <a:off x="251520" y="1052736"/>
            <a:ext cx="5686400" cy="864097"/>
          </a:xfrm>
        </p:spPr>
        <p:txBody>
          <a:bodyPr>
            <a:normAutofit/>
          </a:bodyPr>
          <a:lstStyle/>
          <a:p>
            <a:r>
              <a:rPr lang="en-GB" sz="2800" dirty="0"/>
              <a:t>Float to Live</a:t>
            </a:r>
          </a:p>
        </p:txBody>
      </p:sp>
      <p:pic>
        <p:nvPicPr>
          <p:cNvPr id="5" name="Picture 4" descr="A picture containing icon&#10;&#10;Description automatically generated">
            <a:extLst>
              <a:ext uri="{FF2B5EF4-FFF2-40B4-BE49-F238E27FC236}">
                <a16:creationId xmlns:a16="http://schemas.microsoft.com/office/drawing/2014/main" id="{38EDC7E2-C45D-0848-89CD-BED3BE6E64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866" t="26901" r="16664" b="27950"/>
          <a:stretch/>
        </p:blipFill>
        <p:spPr>
          <a:xfrm>
            <a:off x="6579701" y="2540995"/>
            <a:ext cx="2312779" cy="2187533"/>
          </a:xfrm>
          <a:prstGeom prst="rect">
            <a:avLst/>
          </a:prstGeom>
        </p:spPr>
      </p:pic>
      <p:pic>
        <p:nvPicPr>
          <p:cNvPr id="11" name="Picture 10" descr="A picture containing smoke, coming, dark&#10;&#10;Description automatically generated">
            <a:extLst>
              <a:ext uri="{FF2B5EF4-FFF2-40B4-BE49-F238E27FC236}">
                <a16:creationId xmlns:a16="http://schemas.microsoft.com/office/drawing/2014/main" id="{72EE4DB1-EA1E-FB45-87FA-EBE61E66B3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611519">
            <a:off x="8026865" y="4601128"/>
            <a:ext cx="510838" cy="239896"/>
          </a:xfrm>
          <a:prstGeom prst="rect">
            <a:avLst/>
          </a:prstGeom>
        </p:spPr>
      </p:pic>
      <p:pic>
        <p:nvPicPr>
          <p:cNvPr id="12" name="Picture 11" descr="A picture containing smoke, coming, dark&#10;&#10;Description automatically generated">
            <a:extLst>
              <a:ext uri="{FF2B5EF4-FFF2-40B4-BE49-F238E27FC236}">
                <a16:creationId xmlns:a16="http://schemas.microsoft.com/office/drawing/2014/main" id="{5AC1CBD8-92F9-9240-BC12-024F861D8D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723939">
            <a:off x="7931429" y="2542788"/>
            <a:ext cx="598499" cy="281063"/>
          </a:xfrm>
          <a:prstGeom prst="rect">
            <a:avLst/>
          </a:prstGeom>
        </p:spPr>
      </p:pic>
      <p:pic>
        <p:nvPicPr>
          <p:cNvPr id="13" name="Picture 12" descr="A picture containing smoke, coming, dark&#10;&#10;Description automatically generated">
            <a:extLst>
              <a:ext uri="{FF2B5EF4-FFF2-40B4-BE49-F238E27FC236}">
                <a16:creationId xmlns:a16="http://schemas.microsoft.com/office/drawing/2014/main" id="{6618FF53-E308-2D44-A216-46418560ED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691861">
            <a:off x="6803161" y="4461853"/>
            <a:ext cx="582275" cy="273444"/>
          </a:xfrm>
          <a:prstGeom prst="rect">
            <a:avLst/>
          </a:prstGeom>
        </p:spPr>
      </p:pic>
      <p:sp>
        <p:nvSpPr>
          <p:cNvPr id="15" name="Rectangle 14">
            <a:extLst>
              <a:ext uri="{FF2B5EF4-FFF2-40B4-BE49-F238E27FC236}">
                <a16:creationId xmlns:a16="http://schemas.microsoft.com/office/drawing/2014/main" id="{0C4084FC-4A00-394E-8831-657B30B97576}"/>
              </a:ext>
            </a:extLst>
          </p:cNvPr>
          <p:cNvSpPr/>
          <p:nvPr/>
        </p:nvSpPr>
        <p:spPr>
          <a:xfrm rot="342741">
            <a:off x="7653513" y="5083580"/>
            <a:ext cx="1251697"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How would your </a:t>
            </a:r>
            <a:r>
              <a:rPr lang="en-GB" sz="1500" b="1" i="1" dirty="0">
                <a:latin typeface="Helvetica Bold Oblique" pitchFamily="2" charset="0"/>
                <a:cs typeface="Arial" panose="020B0604020202020204" pitchFamily="34" charset="0"/>
              </a:rPr>
              <a:t>body</a:t>
            </a:r>
            <a:r>
              <a:rPr lang="en-GB" sz="1500" i="1" dirty="0">
                <a:latin typeface="Helvetica Oblique" pitchFamily="2" charset="0"/>
                <a:cs typeface="Arial" panose="020B0604020202020204" pitchFamily="34" charset="0"/>
              </a:rPr>
              <a:t> feel?</a:t>
            </a:r>
          </a:p>
        </p:txBody>
      </p:sp>
      <p:sp>
        <p:nvSpPr>
          <p:cNvPr id="16" name="Rectangle 15">
            <a:extLst>
              <a:ext uri="{FF2B5EF4-FFF2-40B4-BE49-F238E27FC236}">
                <a16:creationId xmlns:a16="http://schemas.microsoft.com/office/drawing/2014/main" id="{02CF8A12-23D8-BF46-9433-12F38E0347E4}"/>
              </a:ext>
            </a:extLst>
          </p:cNvPr>
          <p:cNvSpPr/>
          <p:nvPr/>
        </p:nvSpPr>
        <p:spPr>
          <a:xfrm rot="19411869">
            <a:off x="6508407" y="4968163"/>
            <a:ext cx="1330280" cy="1015663"/>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What </a:t>
            </a:r>
            <a:r>
              <a:rPr lang="en-GB" sz="1500" b="1" i="1" dirty="0">
                <a:latin typeface="Helvetica Bold Oblique" pitchFamily="2" charset="0"/>
                <a:cs typeface="Arial" panose="020B0604020202020204" pitchFamily="34" charset="0"/>
              </a:rPr>
              <a:t>emotions</a:t>
            </a:r>
            <a:r>
              <a:rPr lang="en-GB" sz="1500" i="1" dirty="0">
                <a:latin typeface="Helvetica Oblique" pitchFamily="2" charset="0"/>
                <a:cs typeface="Arial" panose="020B0604020202020204" pitchFamily="34" charset="0"/>
              </a:rPr>
              <a:t> might you feel?</a:t>
            </a:r>
          </a:p>
        </p:txBody>
      </p:sp>
      <p:sp>
        <p:nvSpPr>
          <p:cNvPr id="17" name="Rectangle 16">
            <a:extLst>
              <a:ext uri="{FF2B5EF4-FFF2-40B4-BE49-F238E27FC236}">
                <a16:creationId xmlns:a16="http://schemas.microsoft.com/office/drawing/2014/main" id="{AEF538BA-21E2-4442-AB7E-CE0440CEBE35}"/>
              </a:ext>
            </a:extLst>
          </p:cNvPr>
          <p:cNvSpPr/>
          <p:nvPr/>
        </p:nvSpPr>
        <p:spPr>
          <a:xfrm rot="727056">
            <a:off x="7490579" y="1721790"/>
            <a:ext cx="1785228" cy="553998"/>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How would you </a:t>
            </a:r>
            <a:r>
              <a:rPr lang="en-GB" sz="1500" b="1" i="1" dirty="0">
                <a:latin typeface="Helvetica Bold Oblique" pitchFamily="2" charset="0"/>
                <a:cs typeface="Arial" panose="020B0604020202020204" pitchFamily="34" charset="0"/>
              </a:rPr>
              <a:t>react</a:t>
            </a:r>
            <a:r>
              <a:rPr lang="en-GB" sz="1500" i="1" dirty="0">
                <a:latin typeface="Helvetica Oblique" pitchFamily="2" charset="0"/>
                <a:cs typeface="Arial" panose="020B0604020202020204" pitchFamily="34" charset="0"/>
              </a:rPr>
              <a:t>?</a:t>
            </a:r>
          </a:p>
        </p:txBody>
      </p:sp>
      <p:pic>
        <p:nvPicPr>
          <p:cNvPr id="6" name="Online Media 5" descr="How to survive cold water shock">
            <a:hlinkClick r:id="" action="ppaction://media"/>
            <a:extLst>
              <a:ext uri="{FF2B5EF4-FFF2-40B4-BE49-F238E27FC236}">
                <a16:creationId xmlns:a16="http://schemas.microsoft.com/office/drawing/2014/main" id="{7EBADE0A-5303-6F41-AFE5-B528A4DED606}"/>
              </a:ext>
            </a:extLst>
          </p:cNvPr>
          <p:cNvPicPr>
            <a:picLocks noRot="1" noChangeAspect="1"/>
          </p:cNvPicPr>
          <p:nvPr>
            <a:videoFile r:link="rId1"/>
          </p:nvPr>
        </p:nvPicPr>
        <p:blipFill>
          <a:blip r:embed="rId9"/>
          <a:stretch>
            <a:fillRect/>
          </a:stretch>
        </p:blipFill>
        <p:spPr>
          <a:xfrm>
            <a:off x="319844" y="1998789"/>
            <a:ext cx="6227333" cy="3518443"/>
          </a:xfrm>
          <a:prstGeom prst="rect">
            <a:avLst/>
          </a:prstGeom>
        </p:spPr>
      </p:pic>
    </p:spTree>
    <p:extLst>
      <p:ext uri="{BB962C8B-B14F-4D97-AF65-F5344CB8AC3E}">
        <p14:creationId xmlns:p14="http://schemas.microsoft.com/office/powerpoint/2010/main" val="196653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3CC356-D683-442E-9B7A-CEE842DC7F89}"/>
              </a:ext>
            </a:extLst>
          </p:cNvPr>
          <p:cNvPicPr>
            <a:picLocks noChangeAspect="1"/>
          </p:cNvPicPr>
          <p:nvPr/>
        </p:nvPicPr>
        <p:blipFill rotWithShape="1">
          <a:blip r:embed="rId3"/>
          <a:srcRect l="8789" r="22952" b="6744"/>
          <a:stretch/>
        </p:blipFill>
        <p:spPr>
          <a:xfrm>
            <a:off x="1763689" y="1564539"/>
            <a:ext cx="3312367" cy="2250624"/>
          </a:xfrm>
          <a:prstGeom prst="rect">
            <a:avLst/>
          </a:prstGeom>
        </p:spPr>
      </p:pic>
      <p:pic>
        <p:nvPicPr>
          <p:cNvPr id="17" name="Picture 16" descr="A picture containing outdoor, snow, sport&#10;&#10;Description automatically generated">
            <a:extLst>
              <a:ext uri="{FF2B5EF4-FFF2-40B4-BE49-F238E27FC236}">
                <a16:creationId xmlns:a16="http://schemas.microsoft.com/office/drawing/2014/main" id="{317098C4-CDD7-42D0-99D5-E36C738B2C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724"/>
          <a:stretch/>
        </p:blipFill>
        <p:spPr>
          <a:xfrm>
            <a:off x="1763689" y="3989329"/>
            <a:ext cx="3312367" cy="2413400"/>
          </a:xfrm>
          <a:prstGeom prst="rect">
            <a:avLst/>
          </a:prstGeom>
        </p:spPr>
      </p:pic>
      <p:sp>
        <p:nvSpPr>
          <p:cNvPr id="3" name="TextBox 2">
            <a:extLst>
              <a:ext uri="{FF2B5EF4-FFF2-40B4-BE49-F238E27FC236}">
                <a16:creationId xmlns:a16="http://schemas.microsoft.com/office/drawing/2014/main" id="{69002142-6FC8-4BA9-BE3D-A44F24664760}"/>
              </a:ext>
            </a:extLst>
          </p:cNvPr>
          <p:cNvSpPr txBox="1"/>
          <p:nvPr/>
        </p:nvSpPr>
        <p:spPr>
          <a:xfrm>
            <a:off x="288193" y="1595156"/>
            <a:ext cx="36004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15434BB6-0F97-44C4-B2D7-828E3D410FC2}"/>
              </a:ext>
            </a:extLst>
          </p:cNvPr>
          <p:cNvSpPr txBox="1"/>
          <p:nvPr/>
        </p:nvSpPr>
        <p:spPr>
          <a:xfrm>
            <a:off x="232541" y="4088715"/>
            <a:ext cx="36004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3.</a:t>
            </a:r>
          </a:p>
        </p:txBody>
      </p:sp>
      <p:pic>
        <p:nvPicPr>
          <p:cNvPr id="8" name="Picture 7">
            <a:extLst>
              <a:ext uri="{FF2B5EF4-FFF2-40B4-BE49-F238E27FC236}">
                <a16:creationId xmlns:a16="http://schemas.microsoft.com/office/drawing/2014/main" id="{92E20616-526A-40AE-9E52-A35B40B5AE65}"/>
              </a:ext>
            </a:extLst>
          </p:cNvPr>
          <p:cNvPicPr>
            <a:picLocks noChangeAspect="1"/>
          </p:cNvPicPr>
          <p:nvPr/>
        </p:nvPicPr>
        <p:blipFill rotWithShape="1">
          <a:blip r:embed="rId5">
            <a:extLst>
              <a:ext uri="{28A0092B-C50C-407E-A947-70E740481C1C}">
                <a14:useLocalDpi xmlns:a14="http://schemas.microsoft.com/office/drawing/2010/main" val="0"/>
              </a:ext>
            </a:extLst>
          </a:blip>
          <a:srcRect l="6621" t="8408"/>
          <a:stretch/>
        </p:blipFill>
        <p:spPr>
          <a:xfrm>
            <a:off x="5328579" y="3977939"/>
            <a:ext cx="3433905" cy="2424015"/>
          </a:xfrm>
          <a:prstGeom prst="rect">
            <a:avLst/>
          </a:prstGeom>
        </p:spPr>
      </p:pic>
      <p:pic>
        <p:nvPicPr>
          <p:cNvPr id="2" name="Picture 1">
            <a:extLst>
              <a:ext uri="{FF2B5EF4-FFF2-40B4-BE49-F238E27FC236}">
                <a16:creationId xmlns:a16="http://schemas.microsoft.com/office/drawing/2014/main" id="{0696E3AA-333E-4B7E-9CCA-319FB21F2C69}"/>
              </a:ext>
            </a:extLst>
          </p:cNvPr>
          <p:cNvPicPr>
            <a:picLocks noChangeAspect="1"/>
          </p:cNvPicPr>
          <p:nvPr/>
        </p:nvPicPr>
        <p:blipFill rotWithShape="1">
          <a:blip r:embed="rId6"/>
          <a:srcRect b="12496"/>
          <a:stretch/>
        </p:blipFill>
        <p:spPr>
          <a:xfrm>
            <a:off x="5328581" y="1551964"/>
            <a:ext cx="3433904" cy="2250624"/>
          </a:xfrm>
          <a:prstGeom prst="rect">
            <a:avLst/>
          </a:prstGeom>
        </p:spPr>
      </p:pic>
      <p:sp>
        <p:nvSpPr>
          <p:cNvPr id="14" name="Rectangle 13">
            <a:extLst>
              <a:ext uri="{FF2B5EF4-FFF2-40B4-BE49-F238E27FC236}">
                <a16:creationId xmlns:a16="http://schemas.microsoft.com/office/drawing/2014/main" id="{F6C1B373-6130-3B4A-94A3-441C5935F455}"/>
              </a:ext>
            </a:extLst>
          </p:cNvPr>
          <p:cNvSpPr/>
          <p:nvPr/>
        </p:nvSpPr>
        <p:spPr>
          <a:xfrm>
            <a:off x="1" y="1564539"/>
            <a:ext cx="1593750" cy="5293757"/>
          </a:xfrm>
          <a:prstGeom prst="rect">
            <a:avLst/>
          </a:prstGeom>
          <a:solidFill>
            <a:schemeClr val="accent1"/>
          </a:solidFill>
        </p:spPr>
        <p:txBody>
          <a:bodyPr wrap="square" lIns="180000">
            <a:spAutoFit/>
          </a:bodyPr>
          <a:lstStyle/>
          <a:p>
            <a:r>
              <a:rPr lang="en-GB" sz="1300" b="1" dirty="0">
                <a:solidFill>
                  <a:srgbClr val="002B5C"/>
                </a:solidFill>
                <a:latin typeface="Arial" pitchFamily="34" charset="0"/>
                <a:cs typeface="Arial" pitchFamily="34" charset="0"/>
              </a:rPr>
              <a:t/>
            </a:r>
            <a:br>
              <a:rPr lang="en-GB" sz="1300" b="1" dirty="0">
                <a:solidFill>
                  <a:srgbClr val="002B5C"/>
                </a:solidFill>
                <a:latin typeface="Arial" pitchFamily="34" charset="0"/>
                <a:cs typeface="Arial" pitchFamily="34" charset="0"/>
              </a:rPr>
            </a:br>
            <a:r>
              <a:rPr lang="en-GB" sz="1300" b="1" dirty="0">
                <a:solidFill>
                  <a:srgbClr val="002B5C"/>
                </a:solidFill>
                <a:latin typeface="Helvetica" pitchFamily="2" charset="0"/>
                <a:cs typeface="Arial" pitchFamily="34" charset="0"/>
              </a:rPr>
              <a:t>Look back at the first image you chose</a:t>
            </a:r>
            <a:r>
              <a:rPr lang="en-GB" sz="1300" b="1" dirty="0">
                <a:solidFill>
                  <a:srgbClr val="002B5C"/>
                </a:solidFill>
                <a:latin typeface="Arial" pitchFamily="34" charset="0"/>
                <a:cs typeface="Arial" pitchFamily="34" charset="0"/>
              </a:rPr>
              <a:t/>
            </a:r>
            <a:br>
              <a:rPr lang="en-GB" sz="1300" b="1" dirty="0">
                <a:solidFill>
                  <a:srgbClr val="002B5C"/>
                </a:solidFill>
                <a:latin typeface="Arial" pitchFamily="34" charset="0"/>
                <a:cs typeface="Arial" pitchFamily="34" charset="0"/>
              </a:rPr>
            </a:br>
            <a:endParaRPr lang="en-GB" sz="1300" b="1" dirty="0">
              <a:solidFill>
                <a:srgbClr val="002B5C"/>
              </a:solidFill>
              <a:latin typeface="Arial" pitchFamily="34" charset="0"/>
              <a:cs typeface="Arial" pitchFamily="34" charset="0"/>
            </a:endParaRPr>
          </a:p>
          <a:p>
            <a:pPr marL="216000" indent="-216000">
              <a:buFont typeface="+mj-lt"/>
              <a:buAutoNum type="alphaLcParenR"/>
            </a:pPr>
            <a:r>
              <a:rPr lang="en-GB" sz="1300" dirty="0">
                <a:solidFill>
                  <a:srgbClr val="002B5C"/>
                </a:solidFill>
                <a:latin typeface="Helvetica" pitchFamily="2" charset="0"/>
                <a:cs typeface="Arial" pitchFamily="34" charset="0"/>
              </a:rPr>
              <a:t>What dangers might there be?</a:t>
            </a:r>
            <a:br>
              <a:rPr lang="en-GB" sz="1300" dirty="0">
                <a:solidFill>
                  <a:srgbClr val="002B5C"/>
                </a:solidFill>
                <a:latin typeface="Helvetica" pitchFamily="2" charset="0"/>
                <a:cs typeface="Arial" pitchFamily="34" charset="0"/>
              </a:rPr>
            </a:br>
            <a:endParaRPr lang="en-GB" sz="1300" dirty="0">
              <a:solidFill>
                <a:srgbClr val="002B5C"/>
              </a:solidFill>
              <a:latin typeface="Helvetica" pitchFamily="2" charset="0"/>
              <a:cs typeface="Arial" pitchFamily="34" charset="0"/>
            </a:endParaRPr>
          </a:p>
          <a:p>
            <a:pPr marL="216000" indent="-216000">
              <a:buFont typeface="+mj-lt"/>
              <a:buAutoNum type="alphaLcParenR"/>
            </a:pPr>
            <a:r>
              <a:rPr lang="en-GB" sz="1300" dirty="0">
                <a:solidFill>
                  <a:srgbClr val="002B5C"/>
                </a:solidFill>
                <a:latin typeface="Helvetica" pitchFamily="2" charset="0"/>
                <a:cs typeface="Arial" pitchFamily="34" charset="0"/>
              </a:rPr>
              <a:t>If you saw someone in trouble, what would you do?</a:t>
            </a:r>
            <a:br>
              <a:rPr lang="en-GB" sz="1300" dirty="0">
                <a:solidFill>
                  <a:srgbClr val="002B5C"/>
                </a:solidFill>
                <a:latin typeface="Helvetica" pitchFamily="2" charset="0"/>
                <a:cs typeface="Arial" pitchFamily="34" charset="0"/>
              </a:rPr>
            </a:br>
            <a:endParaRPr lang="en-GB" sz="1300" dirty="0">
              <a:solidFill>
                <a:srgbClr val="002B5C"/>
              </a:solidFill>
              <a:latin typeface="Helvetica" pitchFamily="2" charset="0"/>
              <a:cs typeface="Arial" pitchFamily="34" charset="0"/>
            </a:endParaRPr>
          </a:p>
          <a:p>
            <a:pPr marL="216000" indent="-216000">
              <a:buFont typeface="+mj-lt"/>
              <a:buAutoNum type="alphaLcParenR"/>
            </a:pPr>
            <a:r>
              <a:rPr lang="en-GB" sz="1300" dirty="0">
                <a:solidFill>
                  <a:srgbClr val="002B5C"/>
                </a:solidFill>
                <a:latin typeface="Helvetica" pitchFamily="2" charset="0"/>
                <a:cs typeface="Arial" pitchFamily="34" charset="0"/>
              </a:rPr>
              <a:t>If you found yourself in water unexpectedly, what would you do?</a:t>
            </a:r>
            <a:br>
              <a:rPr lang="en-GB" sz="1300" dirty="0">
                <a:solidFill>
                  <a:srgbClr val="002B5C"/>
                </a:solidFill>
                <a:latin typeface="Helvetica" pitchFamily="2" charset="0"/>
                <a:cs typeface="Arial" pitchFamily="34" charset="0"/>
              </a:rPr>
            </a:br>
            <a:endParaRPr lang="en-GB" sz="1300" dirty="0">
              <a:solidFill>
                <a:srgbClr val="002B5C"/>
              </a:solidFill>
              <a:latin typeface="Helvetica" pitchFamily="2" charset="0"/>
              <a:cs typeface="Arial" pitchFamily="34" charset="0"/>
            </a:endParaRPr>
          </a:p>
          <a:p>
            <a:pPr marL="216000" indent="-216000">
              <a:buFont typeface="+mj-lt"/>
              <a:buAutoNum type="alphaLcParenR"/>
            </a:pPr>
            <a:r>
              <a:rPr lang="en-GB" sz="1300" dirty="0">
                <a:solidFill>
                  <a:srgbClr val="002B5C"/>
                </a:solidFill>
                <a:latin typeface="Helvetica" pitchFamily="2" charset="0"/>
                <a:cs typeface="Arial" pitchFamily="34" charset="0"/>
              </a:rPr>
              <a:t>How could you have fun safely here?</a:t>
            </a:r>
            <a:r>
              <a:rPr lang="en-GB" sz="1300" dirty="0">
                <a:solidFill>
                  <a:srgbClr val="002B5C"/>
                </a:solidFill>
                <a:latin typeface="Arial" pitchFamily="34" charset="0"/>
                <a:cs typeface="Arial" pitchFamily="34" charset="0"/>
              </a:rPr>
              <a:t/>
            </a:r>
            <a:br>
              <a:rPr lang="en-GB" sz="1300" dirty="0">
                <a:solidFill>
                  <a:srgbClr val="002B5C"/>
                </a:solidFill>
                <a:latin typeface="Arial" pitchFamily="34" charset="0"/>
                <a:cs typeface="Arial" pitchFamily="34" charset="0"/>
              </a:rPr>
            </a:br>
            <a:endParaRPr lang="en-GB" sz="1300" dirty="0">
              <a:solidFill>
                <a:srgbClr val="002B5C"/>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0B216F26-DA82-B447-902A-208F9071170A}"/>
              </a:ext>
            </a:extLst>
          </p:cNvPr>
          <p:cNvSpPr txBox="1"/>
          <p:nvPr/>
        </p:nvSpPr>
        <p:spPr>
          <a:xfrm>
            <a:off x="1787472" y="1633350"/>
            <a:ext cx="360040" cy="338554"/>
          </a:xfrm>
          <a:prstGeom prst="rect">
            <a:avLst/>
          </a:prstGeom>
          <a:noFill/>
        </p:spPr>
        <p:txBody>
          <a:bodyPr wrap="square" rtlCol="0">
            <a:spAutoFit/>
          </a:bodyPr>
          <a:lstStyle/>
          <a:p>
            <a:r>
              <a:rPr lang="en-GB" sz="1600" b="1" dirty="0">
                <a:solidFill>
                  <a:schemeClr val="tx2"/>
                </a:solidFill>
                <a:latin typeface="Helvetica" pitchFamily="2" charset="0"/>
                <a:cs typeface="Arial" panose="020B0604020202020204" pitchFamily="34" charset="0"/>
              </a:rPr>
              <a:t>1.</a:t>
            </a:r>
          </a:p>
        </p:txBody>
      </p:sp>
      <p:sp>
        <p:nvSpPr>
          <p:cNvPr id="18" name="TextBox 17">
            <a:extLst>
              <a:ext uri="{FF2B5EF4-FFF2-40B4-BE49-F238E27FC236}">
                <a16:creationId xmlns:a16="http://schemas.microsoft.com/office/drawing/2014/main" id="{D80661E8-00CE-BB45-B09C-B6E18E4A64AB}"/>
              </a:ext>
            </a:extLst>
          </p:cNvPr>
          <p:cNvSpPr txBox="1"/>
          <p:nvPr/>
        </p:nvSpPr>
        <p:spPr>
          <a:xfrm>
            <a:off x="1813653" y="4032437"/>
            <a:ext cx="360040" cy="338554"/>
          </a:xfrm>
          <a:prstGeom prst="rect">
            <a:avLst/>
          </a:prstGeom>
          <a:noFill/>
        </p:spPr>
        <p:txBody>
          <a:bodyPr wrap="square" rtlCol="0">
            <a:spAutoFit/>
          </a:bodyPr>
          <a:lstStyle/>
          <a:p>
            <a:r>
              <a:rPr lang="en-GB" sz="1600" b="1" dirty="0">
                <a:solidFill>
                  <a:schemeClr val="tx2"/>
                </a:solidFill>
                <a:latin typeface="Helvetica" pitchFamily="2" charset="0"/>
                <a:cs typeface="Arial" panose="020B0604020202020204" pitchFamily="34" charset="0"/>
              </a:rPr>
              <a:t>3.</a:t>
            </a:r>
          </a:p>
        </p:txBody>
      </p:sp>
      <p:sp>
        <p:nvSpPr>
          <p:cNvPr id="19" name="TextBox 18">
            <a:extLst>
              <a:ext uri="{FF2B5EF4-FFF2-40B4-BE49-F238E27FC236}">
                <a16:creationId xmlns:a16="http://schemas.microsoft.com/office/drawing/2014/main" id="{F5F6CA5F-5349-1649-9B10-477C6C0517E9}"/>
              </a:ext>
            </a:extLst>
          </p:cNvPr>
          <p:cNvSpPr txBox="1"/>
          <p:nvPr/>
        </p:nvSpPr>
        <p:spPr>
          <a:xfrm>
            <a:off x="5364088" y="1591736"/>
            <a:ext cx="360040" cy="338554"/>
          </a:xfrm>
          <a:prstGeom prst="rect">
            <a:avLst/>
          </a:prstGeom>
          <a:noFill/>
        </p:spPr>
        <p:txBody>
          <a:bodyPr wrap="square" rtlCol="0">
            <a:spAutoFit/>
          </a:bodyPr>
          <a:lstStyle/>
          <a:p>
            <a:r>
              <a:rPr lang="en-GB" sz="1600" b="1" dirty="0">
                <a:solidFill>
                  <a:schemeClr val="tx2"/>
                </a:solidFill>
                <a:latin typeface="Helvetica" pitchFamily="2" charset="0"/>
                <a:cs typeface="Arial" panose="020B0604020202020204" pitchFamily="34" charset="0"/>
              </a:rPr>
              <a:t>2.</a:t>
            </a:r>
          </a:p>
        </p:txBody>
      </p:sp>
      <p:sp>
        <p:nvSpPr>
          <p:cNvPr id="20" name="TextBox 19">
            <a:extLst>
              <a:ext uri="{FF2B5EF4-FFF2-40B4-BE49-F238E27FC236}">
                <a16:creationId xmlns:a16="http://schemas.microsoft.com/office/drawing/2014/main" id="{8CDCAE15-F396-554A-8E8C-7E9DEEC8FC56}"/>
              </a:ext>
            </a:extLst>
          </p:cNvPr>
          <p:cNvSpPr txBox="1"/>
          <p:nvPr/>
        </p:nvSpPr>
        <p:spPr>
          <a:xfrm>
            <a:off x="5364088" y="4003815"/>
            <a:ext cx="360040" cy="338554"/>
          </a:xfrm>
          <a:prstGeom prst="rect">
            <a:avLst/>
          </a:prstGeom>
          <a:noFill/>
        </p:spPr>
        <p:txBody>
          <a:bodyPr wrap="square" rtlCol="0">
            <a:spAutoFit/>
          </a:bodyPr>
          <a:lstStyle/>
          <a:p>
            <a:r>
              <a:rPr lang="en-GB" sz="1600" b="1" dirty="0">
                <a:solidFill>
                  <a:schemeClr val="tx2"/>
                </a:solidFill>
                <a:latin typeface="Helvetica" pitchFamily="2" charset="0"/>
                <a:cs typeface="Arial" panose="020B0604020202020204" pitchFamily="34" charset="0"/>
              </a:rPr>
              <a:t>4.</a:t>
            </a:r>
          </a:p>
        </p:txBody>
      </p:sp>
      <p:sp>
        <p:nvSpPr>
          <p:cNvPr id="21" name="Title 1">
            <a:extLst>
              <a:ext uri="{FF2B5EF4-FFF2-40B4-BE49-F238E27FC236}">
                <a16:creationId xmlns:a16="http://schemas.microsoft.com/office/drawing/2014/main" id="{C4BC3CCA-CB24-2E47-867C-D5496FEBFD77}"/>
              </a:ext>
            </a:extLst>
          </p:cNvPr>
          <p:cNvSpPr txBox="1">
            <a:spLocks/>
          </p:cNvSpPr>
          <p:nvPr/>
        </p:nvSpPr>
        <p:spPr>
          <a:xfrm>
            <a:off x="1744824" y="1196752"/>
            <a:ext cx="7075648" cy="3527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5</a:t>
            </a:r>
            <a:endParaRPr lang="en-GB" sz="2000" b="1" dirty="0">
              <a:latin typeface="Helvetica" pitchFamily="2" charset="0"/>
            </a:endParaRPr>
          </a:p>
        </p:txBody>
      </p:sp>
    </p:spTree>
    <p:extLst>
      <p:ext uri="{BB962C8B-B14F-4D97-AF65-F5344CB8AC3E}">
        <p14:creationId xmlns:p14="http://schemas.microsoft.com/office/powerpoint/2010/main" val="1269340304"/>
      </p:ext>
    </p:extLst>
  </p:cSld>
  <p:clrMapOvr>
    <a:masterClrMapping/>
  </p:clrMapOvr>
</p:sld>
</file>

<file path=ppt/theme/theme1.xml><?xml version="1.0" encoding="utf-8"?>
<a:theme xmlns:a="http://schemas.openxmlformats.org/drawingml/2006/main" name="Office Theme">
  <a:themeElements>
    <a:clrScheme name="Custom 33">
      <a:dk1>
        <a:sysClr val="windowText" lastClr="000000"/>
      </a:dk1>
      <a:lt1>
        <a:sysClr val="window" lastClr="FFFFFF"/>
      </a:lt1>
      <a:dk2>
        <a:srgbClr val="002B5C"/>
      </a:dk2>
      <a:lt2>
        <a:srgbClr val="007FBD"/>
      </a:lt2>
      <a:accent1>
        <a:srgbClr val="C6D9F0"/>
      </a:accent1>
      <a:accent2>
        <a:srgbClr val="C0504D"/>
      </a:accent2>
      <a:accent3>
        <a:srgbClr val="9BBB59"/>
      </a:accent3>
      <a:accent4>
        <a:srgbClr val="8064A2"/>
      </a:accent4>
      <a:accent5>
        <a:srgbClr val="4BACC6"/>
      </a:accent5>
      <a:accent6>
        <a:srgbClr val="F79646"/>
      </a:accent6>
      <a:hlink>
        <a:srgbClr val="007F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C77CBF7543F7458ABE9A64214E465D" ma:contentTypeVersion="12" ma:contentTypeDescription="Create a new document." ma:contentTypeScope="" ma:versionID="3a0ce11da9ec94e61049b810f1c46ea9">
  <xsd:schema xmlns:xsd="http://www.w3.org/2001/XMLSchema" xmlns:xs="http://www.w3.org/2001/XMLSchema" xmlns:p="http://schemas.microsoft.com/office/2006/metadata/properties" xmlns:ns2="2dd3dfd6-e0f2-4563-82b8-e4afe48f6747" xmlns:ns3="2eed496d-d877-4b3e-abd5-da427ea8d5f8" targetNamespace="http://schemas.microsoft.com/office/2006/metadata/properties" ma:root="true" ma:fieldsID="311bf26a7954b7302453bb2e4f103c8d" ns2:_="" ns3:_="">
    <xsd:import namespace="2dd3dfd6-e0f2-4563-82b8-e4afe48f6747"/>
    <xsd:import namespace="2eed496d-d877-4b3e-abd5-da427ea8d5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3dfd6-e0f2-4563-82b8-e4afe48f67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ed496d-d877-4b3e-abd5-da427ea8d5f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DE5D8B-3A43-4962-9B53-88C2D408D896}">
  <ds:schemaRefs>
    <ds:schemaRef ds:uri="2dd3dfd6-e0f2-4563-82b8-e4afe48f674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eed496d-d877-4b3e-abd5-da427ea8d5f8"/>
    <ds:schemaRef ds:uri="http://www.w3.org/XML/1998/namespace"/>
    <ds:schemaRef ds:uri="http://purl.org/dc/dcmitype/"/>
  </ds:schemaRefs>
</ds:datastoreItem>
</file>

<file path=customXml/itemProps2.xml><?xml version="1.0" encoding="utf-8"?>
<ds:datastoreItem xmlns:ds="http://schemas.openxmlformats.org/officeDocument/2006/customXml" ds:itemID="{1B277CA4-4AAB-4057-80A8-BBD5D6B90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d3dfd6-e0f2-4563-82b8-e4afe48f6747"/>
    <ds:schemaRef ds:uri="2eed496d-d877-4b3e-abd5-da427ea8d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D064DE-41A2-4F97-B045-1061C533D5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95727</TotalTime>
  <Words>1562</Words>
  <Application>Microsoft Office PowerPoint</Application>
  <PresentationFormat>On-screen Show (4:3)</PresentationFormat>
  <Paragraphs>167</Paragraphs>
  <Slides>11</Slides>
  <Notes>10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Helvetica</vt:lpstr>
      <vt:lpstr>Helvetica 95 Black</vt:lpstr>
      <vt:lpstr>Helvetica Bold Oblique</vt:lpstr>
      <vt:lpstr>Helvetica Oblique</vt:lpstr>
      <vt:lpstr>Wingdings</vt:lpstr>
      <vt:lpstr>Office Theme</vt:lpstr>
      <vt:lpstr>PowerPoint Presentation</vt:lpstr>
      <vt:lpstr>PowerPoint Presentation</vt:lpstr>
      <vt:lpstr>PowerPoint Presentation</vt:lpstr>
      <vt:lpstr>PowerPoint Presentation</vt:lpstr>
      <vt:lpstr>PowerPoint Presentation</vt:lpstr>
      <vt:lpstr>Activity 4  Cold water shock: cold water investigation </vt:lpstr>
      <vt:lpstr>Cold water shock  </vt:lpstr>
      <vt:lpstr>Float to Live</vt:lpstr>
      <vt:lpstr>PowerPoint Presentation</vt:lpstr>
      <vt:lpstr>How to stay safe and have fun in and around water</vt:lpstr>
      <vt:lpstr>PowerPoint Presentation</vt:lpstr>
    </vt:vector>
  </TitlesOfParts>
  <Company>RoSPA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Water Safety Scotland</dc:creator>
  <cp:lastModifiedBy>Carlene McAvoy</cp:lastModifiedBy>
  <cp:revision>276</cp:revision>
  <dcterms:created xsi:type="dcterms:W3CDTF">2017-06-27T10:51:38Z</dcterms:created>
  <dcterms:modified xsi:type="dcterms:W3CDTF">2022-07-14T14:30:25Z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0x010100E1C77CBF7543F7458ABE9A64214E465D</vt:lpwstr>
  </property>
</Properties>
</file>